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1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etlana Babikova" initials="SB" lastIdx="4" clrIdx="0">
    <p:extLst>
      <p:ext uri="{19B8F6BF-5375-455C-9EA6-DF929625EA0E}">
        <p15:presenceInfo xmlns:p15="http://schemas.microsoft.com/office/powerpoint/2012/main" userId="S-1-5-21-4278536060-508677287-4184602909-315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FEA"/>
    <a:srgbClr val="FDF098"/>
    <a:srgbClr val="363F47"/>
    <a:srgbClr val="FD7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1355" autoAdjust="0"/>
  </p:normalViewPr>
  <p:slideViewPr>
    <p:cSldViewPr snapToGrid="0">
      <p:cViewPr varScale="1">
        <p:scale>
          <a:sx n="50" d="100"/>
          <a:sy n="50" d="100"/>
        </p:scale>
        <p:origin x="10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081425047479699E-2"/>
          <c:y val="3.8877755511022002E-2"/>
          <c:w val="0.96485406797790796"/>
          <c:h val="0.89198396793587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E13B3E"/>
            </a:solidFill>
            <a:ln w="9360">
              <a:solidFill>
                <a:srgbClr val="F9F9F9"/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Lucida Grande"/>
                    <a:ea typeface="Lucida Grande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Россия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12</c:v>
                </c:pt>
                <c:pt idx="1">
                  <c:v>5</c:v>
                </c:pt>
                <c:pt idx="2">
                  <c:v>17</c:v>
                </c:pt>
                <c:pt idx="3">
                  <c:v>9</c:v>
                </c:pt>
                <c:pt idx="6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44-8140-8939-9B599964DF3D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Недостаток</c:v>
                </c:pt>
              </c:strCache>
            </c:strRef>
          </c:tx>
          <c:spPr>
            <a:solidFill>
              <a:srgbClr val="E9C33A"/>
            </a:solidFill>
            <a:ln w="9360">
              <a:solidFill>
                <a:srgbClr val="F9F9F9"/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Lucida Grande"/>
                    <a:ea typeface="Lucida Grande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Россия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38</c:v>
                </c:pt>
                <c:pt idx="1">
                  <c:v>42</c:v>
                </c:pt>
                <c:pt idx="2">
                  <c:v>57</c:v>
                </c:pt>
                <c:pt idx="3">
                  <c:v>37</c:v>
                </c:pt>
                <c:pt idx="4">
                  <c:v>32</c:v>
                </c:pt>
                <c:pt idx="5">
                  <c:v>74</c:v>
                </c:pt>
                <c:pt idx="6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44-8140-8939-9B599964D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7875128"/>
        <c:axId val="347874344"/>
      </c:barChart>
      <c:catAx>
        <c:axId val="347875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600">
            <a:solidFill>
              <a:srgbClr val="888888"/>
            </a:solidFill>
            <a:round/>
          </a:ln>
        </c:spPr>
        <c:txPr>
          <a:bodyPr/>
          <a:lstStyle/>
          <a:p>
            <a:pPr>
              <a:defRPr sz="1800" b="0" strike="noStrike" spc="-1">
                <a:solidFill>
                  <a:srgbClr val="000000"/>
                </a:solidFill>
                <a:latin typeface="Helvetica Light"/>
                <a:ea typeface="Lucida Grande"/>
              </a:defRPr>
            </a:pPr>
            <a:endParaRPr lang="ru-RU"/>
          </a:p>
        </c:txPr>
        <c:crossAx val="347874344"/>
        <c:crosses val="autoZero"/>
        <c:auto val="1"/>
        <c:lblAlgn val="ctr"/>
        <c:lblOffset val="100"/>
        <c:noMultiLvlLbl val="0"/>
      </c:catAx>
      <c:valAx>
        <c:axId val="347874344"/>
        <c:scaling>
          <c:orientation val="minMax"/>
        </c:scaling>
        <c:delete val="0"/>
        <c:axPos val="l"/>
        <c:majorGridlines>
          <c:spPr>
            <a:ln w="12600">
              <a:solidFill>
                <a:srgbClr val="888888"/>
              </a:solidFill>
              <a:round/>
            </a:ln>
          </c:spPr>
        </c:majorGridlines>
        <c:numFmt formatCode="#,##0" sourceLinked="0"/>
        <c:majorTickMark val="out"/>
        <c:minorTickMark val="none"/>
        <c:tickLblPos val="nextTo"/>
        <c:spPr>
          <a:ln w="12600">
            <a:solidFill>
              <a:srgbClr val="888888"/>
            </a:solidFill>
            <a:round/>
          </a:ln>
        </c:spPr>
        <c:txPr>
          <a:bodyPr/>
          <a:lstStyle/>
          <a:p>
            <a:pPr>
              <a:defRPr sz="1800" b="0" strike="noStrike" spc="-1">
                <a:solidFill>
                  <a:srgbClr val="000000"/>
                </a:solidFill>
                <a:latin typeface="Arial"/>
                <a:ea typeface="Lucida Grande"/>
              </a:defRPr>
            </a:pPr>
            <a:endParaRPr lang="ru-RU"/>
          </a:p>
        </c:txPr>
        <c:crossAx val="347875128"/>
        <c:crosses val="autoZero"/>
        <c:crossBetween val="between"/>
        <c:majorUnit val="10"/>
        <c:minorUnit val="5"/>
      </c:valAx>
      <c:spPr>
        <a:noFill/>
        <a:ln w="12600">
          <a:noFill/>
        </a:ln>
      </c:spPr>
    </c:plotArea>
    <c:plotVisOnly val="1"/>
    <c:dispBlanksAs val="gap"/>
    <c:showDLblsOverMax val="1"/>
  </c:chart>
  <c:spPr>
    <a:noFill/>
    <a:ln w="9360"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8" name="Shape 4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150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4" name="Shape 5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99" indent="-215999">
              <a:defRPr sz="2000" spc="-1"/>
            </a:pPr>
            <a:r>
              <a:rPr dirty="0" err="1"/>
              <a:t>Человеческий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dirty="0"/>
              <a:t> – 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сложная</a:t>
            </a:r>
            <a:r>
              <a:rPr dirty="0"/>
              <a:t> </a:t>
            </a:r>
            <a:r>
              <a:rPr dirty="0" err="1"/>
              <a:t>система</a:t>
            </a:r>
            <a:r>
              <a:rPr dirty="0"/>
              <a:t>, в </a:t>
            </a:r>
            <a:r>
              <a:rPr dirty="0" err="1"/>
              <a:t>которой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элементы</a:t>
            </a:r>
            <a:r>
              <a:rPr dirty="0"/>
              <a:t> </a:t>
            </a:r>
            <a:r>
              <a:rPr dirty="0" err="1"/>
              <a:t>находятся</a:t>
            </a:r>
            <a:r>
              <a:rPr dirty="0"/>
              <a:t> в </a:t>
            </a:r>
            <a:r>
              <a:rPr dirty="0" err="1"/>
              <a:t>постоянном</a:t>
            </a:r>
            <a:r>
              <a:rPr dirty="0"/>
              <a:t> </a:t>
            </a:r>
            <a:r>
              <a:rPr dirty="0" err="1"/>
              <a:t>взаимодействии</a:t>
            </a:r>
            <a:r>
              <a:rPr dirty="0"/>
              <a:t>. И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того</a:t>
            </a:r>
            <a:r>
              <a:rPr dirty="0"/>
              <a:t>, </a:t>
            </a:r>
            <a:r>
              <a:rPr dirty="0" err="1"/>
              <a:t>насколько</a:t>
            </a:r>
            <a:r>
              <a:rPr dirty="0"/>
              <a:t> </a:t>
            </a:r>
            <a:r>
              <a:rPr dirty="0" err="1"/>
              <a:t>слажена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работа</a:t>
            </a:r>
            <a:r>
              <a:rPr dirty="0"/>
              <a:t>, </a:t>
            </a:r>
            <a:r>
              <a:rPr dirty="0" err="1"/>
              <a:t>напрямую</a:t>
            </a:r>
            <a:r>
              <a:rPr dirty="0"/>
              <a:t> </a:t>
            </a:r>
            <a:r>
              <a:rPr dirty="0" err="1"/>
              <a:t>зависит</a:t>
            </a:r>
            <a:r>
              <a:rPr dirty="0"/>
              <a:t> </a:t>
            </a:r>
            <a:r>
              <a:rPr dirty="0" err="1"/>
              <a:t>здоровье</a:t>
            </a:r>
            <a:r>
              <a:rPr dirty="0"/>
              <a:t> и </a:t>
            </a:r>
            <a:r>
              <a:rPr dirty="0" err="1"/>
              <a:t>общее</a:t>
            </a:r>
            <a:r>
              <a:rPr dirty="0"/>
              <a:t> </a:t>
            </a:r>
            <a:r>
              <a:rPr dirty="0" err="1"/>
              <a:t>самочувствие</a:t>
            </a:r>
            <a:r>
              <a:rPr dirty="0"/>
              <a:t> </a:t>
            </a:r>
            <a:r>
              <a:rPr dirty="0" err="1"/>
              <a:t>человека</a:t>
            </a:r>
            <a:r>
              <a:rPr dirty="0"/>
              <a:t>. </a:t>
            </a:r>
            <a:r>
              <a:rPr dirty="0" err="1"/>
              <a:t>Эффективность</a:t>
            </a:r>
            <a:r>
              <a:rPr dirty="0"/>
              <a:t> </a:t>
            </a:r>
            <a:r>
              <a:rPr dirty="0" err="1"/>
              <a:t>витаминов</a:t>
            </a:r>
            <a:r>
              <a:rPr dirty="0"/>
              <a:t> </a:t>
            </a:r>
            <a:r>
              <a:rPr dirty="0" err="1"/>
              <a:t>способны</a:t>
            </a:r>
            <a:r>
              <a:rPr dirty="0"/>
              <a:t> </a:t>
            </a:r>
            <a:r>
              <a:rPr dirty="0" err="1"/>
              <a:t>усиливать</a:t>
            </a:r>
            <a:r>
              <a:rPr dirty="0"/>
              <a:t> «</a:t>
            </a:r>
            <a:r>
              <a:rPr dirty="0" err="1"/>
              <a:t>молекулы-помощники</a:t>
            </a:r>
            <a:r>
              <a:rPr dirty="0"/>
              <a:t>»,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кофакторы</a:t>
            </a:r>
            <a:r>
              <a:rPr dirty="0"/>
              <a:t>.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соединения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участвуют</a:t>
            </a:r>
            <a:r>
              <a:rPr dirty="0"/>
              <a:t> в </a:t>
            </a:r>
            <a:r>
              <a:rPr dirty="0" err="1"/>
              <a:t>биохимических</a:t>
            </a:r>
            <a:r>
              <a:rPr dirty="0"/>
              <a:t> </a:t>
            </a:r>
            <a:r>
              <a:rPr dirty="0" err="1"/>
              <a:t>процессах</a:t>
            </a:r>
            <a:r>
              <a:rPr dirty="0"/>
              <a:t>. К </a:t>
            </a:r>
            <a:r>
              <a:rPr dirty="0" err="1"/>
              <a:t>наиболее</a:t>
            </a:r>
            <a:r>
              <a:rPr dirty="0"/>
              <a:t> </a:t>
            </a:r>
            <a:r>
              <a:rPr dirty="0" err="1"/>
              <a:t>значимым</a:t>
            </a:r>
            <a:r>
              <a:rPr dirty="0"/>
              <a:t> </a:t>
            </a:r>
            <a:r>
              <a:rPr dirty="0" err="1"/>
              <a:t>кофакторам</a:t>
            </a:r>
            <a:r>
              <a:rPr dirty="0"/>
              <a:t>, </a:t>
            </a:r>
            <a:r>
              <a:rPr dirty="0" err="1"/>
              <a:t>усиливающим</a:t>
            </a:r>
            <a:r>
              <a:rPr dirty="0"/>
              <a:t> </a:t>
            </a:r>
            <a:r>
              <a:rPr dirty="0" err="1"/>
              <a:t>действие</a:t>
            </a:r>
            <a:r>
              <a:rPr dirty="0"/>
              <a:t> </a:t>
            </a:r>
            <a:r>
              <a:rPr dirty="0" err="1"/>
              <a:t>витамина</a:t>
            </a:r>
            <a:r>
              <a:rPr dirty="0"/>
              <a:t> D, </a:t>
            </a:r>
            <a:r>
              <a:rPr dirty="0" err="1"/>
              <a:t>относятся</a:t>
            </a:r>
            <a:r>
              <a:rPr dirty="0"/>
              <a:t>:</a:t>
            </a:r>
            <a:br>
              <a:rPr dirty="0"/>
            </a:br>
            <a:endParaRPr dirty="0"/>
          </a:p>
          <a:p>
            <a:pPr marL="215999" indent="-215999">
              <a:defRPr sz="2000" b="1" spc="-1"/>
            </a:pPr>
            <a:r>
              <a:rPr dirty="0" err="1"/>
              <a:t>Кальций</a:t>
            </a:r>
            <a:r>
              <a:rPr dirty="0"/>
              <a:t>.</a:t>
            </a:r>
            <a:r>
              <a:rPr b="0" dirty="0"/>
              <a:t> </a:t>
            </a:r>
            <a:r>
              <a:rPr b="0" dirty="0" err="1"/>
              <a:t>Витамин</a:t>
            </a:r>
            <a:r>
              <a:rPr b="0" dirty="0"/>
              <a:t> D </a:t>
            </a:r>
            <a:r>
              <a:rPr b="0" dirty="0" err="1"/>
              <a:t>контролирует</a:t>
            </a:r>
            <a:r>
              <a:rPr b="0" dirty="0"/>
              <a:t> </a:t>
            </a:r>
            <a:r>
              <a:rPr b="0" dirty="0" err="1"/>
              <a:t>уровень</a:t>
            </a:r>
            <a:r>
              <a:rPr b="0" dirty="0"/>
              <a:t> </a:t>
            </a:r>
            <a:r>
              <a:rPr b="0" dirty="0" err="1"/>
              <a:t>кальция</a:t>
            </a:r>
            <a:r>
              <a:rPr b="0" dirty="0"/>
              <a:t> в </a:t>
            </a:r>
            <a:r>
              <a:rPr b="0" dirty="0" err="1"/>
              <a:t>организме</a:t>
            </a:r>
            <a:r>
              <a:rPr b="0" dirty="0"/>
              <a:t>. </a:t>
            </a:r>
            <a:r>
              <a:rPr b="0" dirty="0" err="1"/>
              <a:t>Минерал</a:t>
            </a:r>
            <a:r>
              <a:rPr b="0" dirty="0"/>
              <a:t> </a:t>
            </a:r>
            <a:r>
              <a:rPr b="0" dirty="0" err="1"/>
              <a:t>хорошо</a:t>
            </a:r>
            <a:r>
              <a:rPr b="0" dirty="0"/>
              <a:t> </a:t>
            </a:r>
            <a:r>
              <a:rPr b="0" dirty="0" err="1"/>
              <a:t>усваивается</a:t>
            </a:r>
            <a:r>
              <a:rPr b="0" dirty="0"/>
              <a:t> </a:t>
            </a:r>
            <a:r>
              <a:rPr b="0" dirty="0" err="1"/>
              <a:t>только</a:t>
            </a:r>
            <a:r>
              <a:rPr b="0" dirty="0"/>
              <a:t> </a:t>
            </a:r>
            <a:r>
              <a:rPr b="0" dirty="0" err="1"/>
              <a:t>при</a:t>
            </a:r>
            <a:r>
              <a:rPr b="0" dirty="0"/>
              <a:t> </a:t>
            </a:r>
            <a:r>
              <a:rPr b="0" dirty="0" err="1"/>
              <a:t>достаточном</a:t>
            </a:r>
            <a:r>
              <a:rPr b="0" dirty="0"/>
              <a:t> </a:t>
            </a:r>
            <a:r>
              <a:rPr b="0" dirty="0" err="1"/>
              <a:t>количестве</a:t>
            </a:r>
            <a:r>
              <a:rPr b="0" dirty="0"/>
              <a:t> </a:t>
            </a:r>
            <a:r>
              <a:rPr b="0" dirty="0" err="1"/>
              <a:t>витамина</a:t>
            </a:r>
            <a:r>
              <a:rPr b="0" dirty="0"/>
              <a:t> D. </a:t>
            </a:r>
            <a:r>
              <a:rPr b="0" dirty="0" err="1"/>
              <a:t>Поэтому</a:t>
            </a:r>
            <a:r>
              <a:rPr b="0" dirty="0"/>
              <a:t> </a:t>
            </a:r>
            <a:r>
              <a:rPr b="0" dirty="0" err="1"/>
              <a:t>эти</a:t>
            </a:r>
            <a:r>
              <a:rPr b="0" dirty="0"/>
              <a:t> </a:t>
            </a:r>
            <a:r>
              <a:rPr b="0" dirty="0" err="1"/>
              <a:t>два</a:t>
            </a:r>
            <a:r>
              <a:rPr b="0" dirty="0"/>
              <a:t> </a:t>
            </a:r>
            <a:r>
              <a:rPr b="0" dirty="0" err="1"/>
              <a:t>вещества</a:t>
            </a:r>
            <a:r>
              <a:rPr b="0" dirty="0"/>
              <a:t> </a:t>
            </a:r>
            <a:r>
              <a:rPr b="0" dirty="0" err="1"/>
              <a:t>неразрывно</a:t>
            </a:r>
            <a:r>
              <a:rPr b="0" dirty="0"/>
              <a:t> </a:t>
            </a:r>
            <a:r>
              <a:rPr b="0" dirty="0" err="1"/>
              <a:t>связаны</a:t>
            </a:r>
            <a:r>
              <a:rPr b="0" dirty="0"/>
              <a:t> </a:t>
            </a:r>
            <a:r>
              <a:rPr b="0" dirty="0" err="1"/>
              <a:t>друг</a:t>
            </a:r>
            <a:r>
              <a:rPr b="0" dirty="0"/>
              <a:t> с </a:t>
            </a:r>
            <a:r>
              <a:rPr b="0" dirty="0" err="1"/>
              <a:t>другом</a:t>
            </a:r>
            <a:r>
              <a:rPr b="0" dirty="0"/>
              <a:t>.</a:t>
            </a:r>
            <a:br>
              <a:rPr b="0" dirty="0"/>
            </a:br>
            <a:endParaRPr b="0" dirty="0"/>
          </a:p>
          <a:p>
            <a:pPr marL="215999" indent="-215999">
              <a:defRPr sz="2000" b="1" spc="-1"/>
            </a:pPr>
            <a:r>
              <a:rPr dirty="0" err="1"/>
              <a:t>Магний</a:t>
            </a:r>
            <a:r>
              <a:rPr b="0" dirty="0"/>
              <a:t>. </a:t>
            </a:r>
            <a:r>
              <a:rPr b="0" dirty="0" err="1"/>
              <a:t>Этот</a:t>
            </a:r>
            <a:r>
              <a:rPr b="0" dirty="0"/>
              <a:t> </a:t>
            </a:r>
            <a:r>
              <a:rPr b="0" dirty="0" err="1"/>
              <a:t>элемент</a:t>
            </a:r>
            <a:r>
              <a:rPr b="0" dirty="0"/>
              <a:t> </a:t>
            </a:r>
            <a:r>
              <a:rPr b="0" dirty="0" err="1"/>
              <a:t>выполняет</a:t>
            </a:r>
            <a:r>
              <a:rPr b="0" dirty="0"/>
              <a:t> </a:t>
            </a:r>
            <a:r>
              <a:rPr b="0" dirty="0" err="1"/>
              <a:t>очень</a:t>
            </a:r>
            <a:r>
              <a:rPr b="0" dirty="0"/>
              <a:t> </a:t>
            </a:r>
            <a:r>
              <a:rPr b="0" dirty="0" err="1"/>
              <a:t>много</a:t>
            </a:r>
            <a:r>
              <a:rPr b="0" dirty="0"/>
              <a:t> </a:t>
            </a:r>
            <a:r>
              <a:rPr b="0" dirty="0" err="1"/>
              <a:t>функций</a:t>
            </a:r>
            <a:r>
              <a:rPr b="0" dirty="0"/>
              <a:t>. </a:t>
            </a:r>
            <a:r>
              <a:rPr b="0" dirty="0" err="1"/>
              <a:t>Например</a:t>
            </a:r>
            <a:r>
              <a:rPr b="0" dirty="0"/>
              <a:t>, </a:t>
            </a:r>
            <a:r>
              <a:rPr b="0" dirty="0" err="1"/>
              <a:t>он</a:t>
            </a:r>
            <a:r>
              <a:rPr b="0" dirty="0"/>
              <a:t> </a:t>
            </a:r>
            <a:r>
              <a:rPr b="0" dirty="0" err="1"/>
              <a:t>нужен</a:t>
            </a:r>
            <a:r>
              <a:rPr b="0" dirty="0"/>
              <a:t> </a:t>
            </a:r>
            <a:r>
              <a:rPr b="0" dirty="0" err="1"/>
              <a:t>для</a:t>
            </a:r>
            <a:r>
              <a:rPr b="0" dirty="0"/>
              <a:t> </a:t>
            </a:r>
            <a:r>
              <a:rPr b="0" dirty="0" err="1"/>
              <a:t>того</a:t>
            </a:r>
            <a:r>
              <a:rPr b="0" dirty="0"/>
              <a:t>, </a:t>
            </a:r>
            <a:r>
              <a:rPr b="0" dirty="0" err="1"/>
              <a:t>чтобы</a:t>
            </a:r>
            <a:r>
              <a:rPr b="0" dirty="0"/>
              <a:t> </a:t>
            </a:r>
            <a:r>
              <a:rPr b="0" dirty="0" err="1"/>
              <a:t>пища</a:t>
            </a:r>
            <a:r>
              <a:rPr b="0" dirty="0"/>
              <a:t> </a:t>
            </a:r>
            <a:r>
              <a:rPr b="0" dirty="0" err="1"/>
              <a:t>превращалась</a:t>
            </a:r>
            <a:r>
              <a:rPr b="0" dirty="0"/>
              <a:t> в </a:t>
            </a:r>
            <a:r>
              <a:rPr b="0" dirty="0" err="1"/>
              <a:t>энергию</a:t>
            </a:r>
            <a:r>
              <a:rPr b="0" dirty="0"/>
              <a:t>. </a:t>
            </a:r>
            <a:r>
              <a:rPr b="0" dirty="0" err="1"/>
              <a:t>Также</a:t>
            </a:r>
            <a:r>
              <a:rPr b="0" dirty="0"/>
              <a:t> </a:t>
            </a:r>
            <a:r>
              <a:rPr b="0" dirty="0" err="1"/>
              <a:t>магний</a:t>
            </a:r>
            <a:r>
              <a:rPr b="0" dirty="0"/>
              <a:t> </a:t>
            </a:r>
            <a:r>
              <a:rPr b="0" dirty="0" err="1"/>
              <a:t>участвует</a:t>
            </a:r>
            <a:r>
              <a:rPr b="0" dirty="0"/>
              <a:t> в </a:t>
            </a:r>
            <a:r>
              <a:rPr b="0" dirty="0" err="1"/>
              <a:t>усвоении</a:t>
            </a:r>
            <a:r>
              <a:rPr b="0" dirty="0"/>
              <a:t> </a:t>
            </a:r>
            <a:r>
              <a:rPr b="0" dirty="0" err="1"/>
              <a:t>кальция</a:t>
            </a:r>
            <a:r>
              <a:rPr b="0" dirty="0"/>
              <a:t>, </a:t>
            </a:r>
            <a:r>
              <a:rPr b="0" dirty="0" err="1"/>
              <a:t>фосфора</a:t>
            </a:r>
            <a:r>
              <a:rPr b="0" dirty="0"/>
              <a:t>, </a:t>
            </a:r>
            <a:r>
              <a:rPr b="0" dirty="0" err="1"/>
              <a:t>натрия</a:t>
            </a:r>
            <a:r>
              <a:rPr b="0" dirty="0"/>
              <a:t>, </a:t>
            </a:r>
            <a:r>
              <a:rPr b="0" dirty="0" err="1"/>
              <a:t>калия</a:t>
            </a:r>
            <a:r>
              <a:rPr b="0" dirty="0"/>
              <a:t> и </a:t>
            </a:r>
            <a:r>
              <a:rPr b="0" dirty="0" err="1"/>
              <a:t>витамина</a:t>
            </a:r>
            <a:r>
              <a:rPr b="0" dirty="0"/>
              <a:t> D. </a:t>
            </a:r>
            <a:r>
              <a:rPr b="0" dirty="0" err="1"/>
              <a:t>Восполнить</a:t>
            </a:r>
            <a:r>
              <a:rPr b="0" dirty="0"/>
              <a:t> </a:t>
            </a:r>
            <a:r>
              <a:rPr b="0" dirty="0" err="1"/>
              <a:t>дефицит</a:t>
            </a:r>
            <a:r>
              <a:rPr b="0" dirty="0"/>
              <a:t> </a:t>
            </a:r>
            <a:r>
              <a:rPr b="0" dirty="0" err="1"/>
              <a:t>магния</a:t>
            </a:r>
            <a:r>
              <a:rPr b="0" dirty="0"/>
              <a:t> </a:t>
            </a:r>
            <a:r>
              <a:rPr b="0" dirty="0" err="1"/>
              <a:t>можно</a:t>
            </a:r>
            <a:r>
              <a:rPr b="0" dirty="0"/>
              <a:t> </a:t>
            </a:r>
            <a:r>
              <a:rPr b="0" dirty="0" err="1"/>
              <a:t>не</a:t>
            </a:r>
            <a:r>
              <a:rPr b="0" dirty="0"/>
              <a:t> </a:t>
            </a:r>
            <a:r>
              <a:rPr b="0" dirty="0" err="1"/>
              <a:t>только</a:t>
            </a:r>
            <a:r>
              <a:rPr b="0" dirty="0"/>
              <a:t> с </a:t>
            </a:r>
            <a:r>
              <a:rPr b="0" dirty="0" err="1"/>
              <a:t>помощью</a:t>
            </a:r>
            <a:r>
              <a:rPr b="0" dirty="0"/>
              <a:t> </a:t>
            </a:r>
            <a:r>
              <a:rPr b="0" dirty="0" err="1"/>
              <a:t>добавок</a:t>
            </a:r>
            <a:r>
              <a:rPr b="0" dirty="0"/>
              <a:t>, </a:t>
            </a:r>
            <a:r>
              <a:rPr b="0" dirty="0" err="1"/>
              <a:t>но</a:t>
            </a:r>
            <a:r>
              <a:rPr b="0" dirty="0"/>
              <a:t> и </a:t>
            </a:r>
            <a:r>
              <a:rPr b="0" dirty="0" err="1"/>
              <a:t>включая</a:t>
            </a:r>
            <a:r>
              <a:rPr b="0" dirty="0"/>
              <a:t> в </a:t>
            </a:r>
            <a:r>
              <a:rPr b="0" dirty="0" err="1"/>
              <a:t>рацион</a:t>
            </a:r>
            <a:r>
              <a:rPr b="0" dirty="0"/>
              <a:t> </a:t>
            </a:r>
            <a:r>
              <a:rPr b="0" dirty="0" err="1"/>
              <a:t>питания</a:t>
            </a:r>
            <a:r>
              <a:rPr b="0" dirty="0"/>
              <a:t> </a:t>
            </a:r>
            <a:r>
              <a:rPr b="0" dirty="0" err="1"/>
              <a:t>такие</a:t>
            </a:r>
            <a:r>
              <a:rPr b="0" dirty="0"/>
              <a:t> </a:t>
            </a:r>
            <a:r>
              <a:rPr b="0" dirty="0" err="1"/>
              <a:t>продукты</a:t>
            </a:r>
            <a:r>
              <a:rPr b="0" dirty="0"/>
              <a:t>, </a:t>
            </a:r>
            <a:r>
              <a:rPr b="0" dirty="0" err="1"/>
              <a:t>как</a:t>
            </a:r>
            <a:r>
              <a:rPr b="0" dirty="0"/>
              <a:t> </a:t>
            </a:r>
            <a:r>
              <a:rPr b="0" dirty="0" err="1"/>
              <a:t>шпинат</a:t>
            </a:r>
            <a:r>
              <a:rPr b="0" dirty="0"/>
              <a:t>, </a:t>
            </a:r>
            <a:r>
              <a:rPr b="0" dirty="0" err="1"/>
              <a:t>орехи</a:t>
            </a:r>
            <a:r>
              <a:rPr b="0" dirty="0"/>
              <a:t>, </a:t>
            </a:r>
            <a:r>
              <a:rPr b="0" dirty="0" err="1"/>
              <a:t>семена</a:t>
            </a:r>
            <a:r>
              <a:rPr b="0" dirty="0"/>
              <a:t>, </a:t>
            </a:r>
            <a:r>
              <a:rPr b="0" dirty="0" err="1"/>
              <a:t>цельные</a:t>
            </a:r>
            <a:r>
              <a:rPr b="0" dirty="0"/>
              <a:t> </a:t>
            </a:r>
            <a:r>
              <a:rPr b="0" dirty="0" err="1"/>
              <a:t>зерна</a:t>
            </a:r>
            <a:r>
              <a:rPr b="0" dirty="0"/>
              <a:t>.</a:t>
            </a:r>
          </a:p>
          <a:p>
            <a:pPr marL="215999" indent="-215999"/>
            <a:endParaRPr b="0" dirty="0"/>
          </a:p>
          <a:p>
            <a:pPr marL="215999" indent="-215999">
              <a:defRPr sz="2000" b="1" spc="-1"/>
            </a:pPr>
            <a:r>
              <a:rPr dirty="0" err="1"/>
              <a:t>Витамин</a:t>
            </a:r>
            <a:r>
              <a:rPr dirty="0"/>
              <a:t> К.</a:t>
            </a:r>
            <a:r>
              <a:rPr b="0" dirty="0"/>
              <a:t> </a:t>
            </a:r>
            <a:r>
              <a:rPr b="0" dirty="0" err="1"/>
              <a:t>Этот</a:t>
            </a:r>
            <a:r>
              <a:rPr b="0" dirty="0"/>
              <a:t> </a:t>
            </a:r>
            <a:r>
              <a:rPr b="0" dirty="0" err="1"/>
              <a:t>элемент</a:t>
            </a:r>
            <a:r>
              <a:rPr b="0" dirty="0"/>
              <a:t> </a:t>
            </a:r>
            <a:r>
              <a:rPr b="0" dirty="0" err="1"/>
              <a:t>отвечает</a:t>
            </a:r>
            <a:r>
              <a:rPr b="0" dirty="0"/>
              <a:t> </a:t>
            </a:r>
            <a:r>
              <a:rPr b="0" dirty="0" err="1"/>
              <a:t>за</a:t>
            </a:r>
            <a:r>
              <a:rPr b="0" dirty="0"/>
              <a:t> </a:t>
            </a:r>
            <a:r>
              <a:rPr b="0" dirty="0" err="1"/>
              <a:t>здоровье</a:t>
            </a:r>
            <a:r>
              <a:rPr b="0" dirty="0"/>
              <a:t> </a:t>
            </a:r>
            <a:r>
              <a:rPr b="0" dirty="0" err="1"/>
              <a:t>костей</a:t>
            </a:r>
            <a:r>
              <a:rPr b="0" dirty="0"/>
              <a:t>, а </a:t>
            </a:r>
            <a:r>
              <a:rPr b="0" dirty="0" err="1"/>
              <a:t>также</a:t>
            </a:r>
            <a:r>
              <a:rPr b="0" dirty="0"/>
              <a:t> </a:t>
            </a:r>
            <a:r>
              <a:rPr b="0" dirty="0" err="1"/>
              <a:t>повышает</a:t>
            </a:r>
            <a:r>
              <a:rPr b="0" dirty="0"/>
              <a:t> </a:t>
            </a:r>
            <a:r>
              <a:rPr b="0" dirty="0" err="1"/>
              <a:t>свертываемость</a:t>
            </a:r>
            <a:r>
              <a:rPr b="0" dirty="0"/>
              <a:t> </a:t>
            </a:r>
            <a:r>
              <a:rPr b="0" dirty="0" err="1"/>
              <a:t>крови</a:t>
            </a:r>
            <a:r>
              <a:rPr b="0" dirty="0"/>
              <a:t>, </a:t>
            </a:r>
            <a:r>
              <a:rPr b="0" dirty="0" err="1"/>
              <a:t>поэтому</a:t>
            </a:r>
            <a:r>
              <a:rPr b="0" dirty="0"/>
              <a:t> </a:t>
            </a:r>
            <a:r>
              <a:rPr b="0" dirty="0" err="1"/>
              <a:t>просто</a:t>
            </a:r>
            <a:r>
              <a:rPr b="0" dirty="0"/>
              <a:t> </a:t>
            </a:r>
            <a:r>
              <a:rPr b="0" dirty="0" err="1"/>
              <a:t>необходим</a:t>
            </a:r>
            <a:r>
              <a:rPr b="0" dirty="0"/>
              <a:t> </a:t>
            </a:r>
            <a:r>
              <a:rPr b="0" dirty="0" err="1"/>
              <a:t>человеческому</a:t>
            </a:r>
            <a:r>
              <a:rPr b="0" dirty="0"/>
              <a:t> </a:t>
            </a:r>
            <a:r>
              <a:rPr b="0" dirty="0" err="1"/>
              <a:t>организму</a:t>
            </a:r>
            <a:r>
              <a:rPr b="0" dirty="0"/>
              <a:t>. </a:t>
            </a:r>
            <a:r>
              <a:rPr b="0" dirty="0" err="1"/>
              <a:t>Если</a:t>
            </a:r>
            <a:r>
              <a:rPr b="0" dirty="0"/>
              <a:t> </a:t>
            </a:r>
            <a:r>
              <a:rPr b="0" dirty="0" err="1"/>
              <a:t>его</a:t>
            </a:r>
            <a:r>
              <a:rPr b="0" dirty="0"/>
              <a:t> </a:t>
            </a:r>
            <a:r>
              <a:rPr b="0" dirty="0" err="1"/>
              <a:t>не</a:t>
            </a:r>
            <a:r>
              <a:rPr b="0" dirty="0"/>
              <a:t> </a:t>
            </a:r>
            <a:r>
              <a:rPr b="0" dirty="0" err="1"/>
              <a:t>будет</a:t>
            </a:r>
            <a:r>
              <a:rPr b="0" dirty="0"/>
              <a:t>, </a:t>
            </a:r>
            <a:r>
              <a:rPr b="0" dirty="0" err="1"/>
              <a:t>люди</a:t>
            </a:r>
            <a:r>
              <a:rPr b="0" dirty="0"/>
              <a:t> </a:t>
            </a:r>
            <a:r>
              <a:rPr b="0" dirty="0" err="1"/>
              <a:t>начнут</a:t>
            </a:r>
            <a:r>
              <a:rPr b="0" dirty="0"/>
              <a:t> </a:t>
            </a:r>
            <a:r>
              <a:rPr b="0" dirty="0" err="1"/>
              <a:t>умирать</a:t>
            </a:r>
            <a:r>
              <a:rPr b="0" dirty="0"/>
              <a:t> </a:t>
            </a:r>
            <a:r>
              <a:rPr b="0" dirty="0" err="1"/>
              <a:t>от</a:t>
            </a:r>
            <a:r>
              <a:rPr b="0" dirty="0"/>
              <a:t> </a:t>
            </a:r>
            <a:r>
              <a:rPr b="0" dirty="0" err="1"/>
              <a:t>малейших</a:t>
            </a:r>
            <a:r>
              <a:rPr b="0" dirty="0"/>
              <a:t> </a:t>
            </a:r>
            <a:r>
              <a:rPr b="0" dirty="0" err="1"/>
              <a:t>травм</a:t>
            </a:r>
            <a:r>
              <a:rPr b="0" dirty="0"/>
              <a:t>. </a:t>
            </a:r>
            <a:r>
              <a:rPr b="0" dirty="0" err="1"/>
              <a:t>Витамины</a:t>
            </a:r>
            <a:r>
              <a:rPr b="0" dirty="0"/>
              <a:t> D и К </a:t>
            </a:r>
            <a:r>
              <a:rPr b="0" dirty="0" err="1"/>
              <a:t>работают</a:t>
            </a:r>
            <a:r>
              <a:rPr b="0" dirty="0"/>
              <a:t> </a:t>
            </a:r>
            <a:r>
              <a:rPr b="0" dirty="0" err="1"/>
              <a:t>вместе</a:t>
            </a:r>
            <a:r>
              <a:rPr b="0" dirty="0"/>
              <a:t>, </a:t>
            </a:r>
            <a:r>
              <a:rPr b="0" dirty="0" err="1"/>
              <a:t>когда</a:t>
            </a:r>
            <a:r>
              <a:rPr b="0" dirty="0"/>
              <a:t> </a:t>
            </a:r>
            <a:r>
              <a:rPr b="0" dirty="0" err="1"/>
              <a:t>дело</a:t>
            </a:r>
            <a:r>
              <a:rPr b="0" dirty="0"/>
              <a:t> </a:t>
            </a:r>
            <a:r>
              <a:rPr b="0" dirty="0" err="1"/>
              <a:t>касается</a:t>
            </a:r>
            <a:r>
              <a:rPr b="0" dirty="0"/>
              <a:t> </a:t>
            </a:r>
            <a:r>
              <a:rPr b="0" dirty="0" err="1"/>
              <a:t>правильного</a:t>
            </a:r>
            <a:r>
              <a:rPr b="0" dirty="0"/>
              <a:t> </a:t>
            </a:r>
            <a:r>
              <a:rPr b="0" dirty="0" err="1"/>
              <a:t>развития</a:t>
            </a:r>
            <a:r>
              <a:rPr b="0" dirty="0"/>
              <a:t> </a:t>
            </a:r>
            <a:r>
              <a:rPr b="0" dirty="0" err="1"/>
              <a:t>костной</a:t>
            </a:r>
            <a:r>
              <a:rPr b="0" dirty="0"/>
              <a:t> </a:t>
            </a:r>
            <a:r>
              <a:rPr b="0" dirty="0" err="1"/>
              <a:t>системы</a:t>
            </a:r>
            <a:r>
              <a:rPr b="0" dirty="0"/>
              <a:t>. </a:t>
            </a:r>
            <a:r>
              <a:rPr b="0" dirty="0" err="1"/>
              <a:t>Восполнить</a:t>
            </a:r>
            <a:r>
              <a:rPr b="0" dirty="0"/>
              <a:t> </a:t>
            </a:r>
            <a:r>
              <a:rPr b="0" dirty="0" err="1"/>
              <a:t>запасы</a:t>
            </a:r>
            <a:r>
              <a:rPr b="0" dirty="0"/>
              <a:t> </a:t>
            </a:r>
            <a:r>
              <a:rPr b="0" dirty="0" err="1"/>
              <a:t>витамина</a:t>
            </a:r>
            <a:r>
              <a:rPr b="0" dirty="0"/>
              <a:t> К </a:t>
            </a:r>
            <a:r>
              <a:rPr b="0" dirty="0" err="1"/>
              <a:t>можно</a:t>
            </a:r>
            <a:r>
              <a:rPr b="0" dirty="0"/>
              <a:t> с </a:t>
            </a:r>
            <a:r>
              <a:rPr b="0" dirty="0" err="1"/>
              <a:t>помощью</a:t>
            </a:r>
            <a:r>
              <a:rPr b="0" dirty="0"/>
              <a:t> </a:t>
            </a:r>
            <a:r>
              <a:rPr b="0" dirty="0" err="1"/>
              <a:t>таких</a:t>
            </a:r>
            <a:r>
              <a:rPr b="0" dirty="0"/>
              <a:t> </a:t>
            </a:r>
            <a:r>
              <a:rPr b="0" dirty="0" err="1"/>
              <a:t>продуктов</a:t>
            </a:r>
            <a:r>
              <a:rPr b="0" dirty="0"/>
              <a:t>, </a:t>
            </a:r>
            <a:r>
              <a:rPr b="0" dirty="0" err="1"/>
              <a:t>как</a:t>
            </a:r>
            <a:r>
              <a:rPr b="0" dirty="0"/>
              <a:t> </a:t>
            </a:r>
            <a:r>
              <a:rPr b="0" dirty="0" err="1"/>
              <a:t>кудрявая</a:t>
            </a:r>
            <a:r>
              <a:rPr b="0" dirty="0"/>
              <a:t> </a:t>
            </a:r>
            <a:r>
              <a:rPr b="0" dirty="0" err="1"/>
              <a:t>капуста</a:t>
            </a:r>
            <a:r>
              <a:rPr b="0" dirty="0"/>
              <a:t>, </a:t>
            </a:r>
            <a:r>
              <a:rPr b="0" dirty="0" err="1"/>
              <a:t>шпинат</a:t>
            </a:r>
            <a:r>
              <a:rPr b="0" dirty="0"/>
              <a:t>, </a:t>
            </a:r>
            <a:r>
              <a:rPr b="0" dirty="0" err="1"/>
              <a:t>печень</a:t>
            </a:r>
            <a:r>
              <a:rPr b="0" dirty="0"/>
              <a:t>, </a:t>
            </a:r>
            <a:r>
              <a:rPr b="0" dirty="0" err="1"/>
              <a:t>яйца</a:t>
            </a:r>
            <a:r>
              <a:rPr b="0" dirty="0"/>
              <a:t> и </a:t>
            </a:r>
            <a:r>
              <a:rPr b="0" dirty="0" err="1"/>
              <a:t>твердый</a:t>
            </a:r>
            <a:r>
              <a:rPr b="0" dirty="0"/>
              <a:t> </a:t>
            </a:r>
            <a:r>
              <a:rPr b="0" dirty="0" err="1"/>
              <a:t>сыр</a:t>
            </a:r>
            <a:r>
              <a:rPr b="0" dirty="0"/>
              <a:t>.</a:t>
            </a:r>
          </a:p>
          <a:p>
            <a:pPr marL="215999" indent="-215999">
              <a:defRPr sz="2000" b="1" spc="-1"/>
            </a:pPr>
            <a:endParaRPr b="0" dirty="0"/>
          </a:p>
          <a:p>
            <a:pPr marL="215999" indent="-215999">
              <a:defRPr sz="2000" b="1" spc="-1"/>
            </a:pPr>
            <a:r>
              <a:rPr dirty="0" err="1"/>
              <a:t>Цинк</a:t>
            </a:r>
            <a:r>
              <a:rPr b="0" dirty="0"/>
              <a:t>. </a:t>
            </a:r>
            <a:r>
              <a:rPr b="0" dirty="0" err="1"/>
              <a:t>Многофункциональный</a:t>
            </a:r>
            <a:r>
              <a:rPr b="0" dirty="0"/>
              <a:t> </a:t>
            </a:r>
            <a:r>
              <a:rPr b="0" dirty="0" err="1"/>
              <a:t>элемент</a:t>
            </a:r>
            <a:r>
              <a:rPr b="0" dirty="0"/>
              <a:t>. </a:t>
            </a:r>
            <a:r>
              <a:rPr b="0" dirty="0" err="1"/>
              <a:t>При</a:t>
            </a:r>
            <a:r>
              <a:rPr b="0" dirty="0"/>
              <a:t> </a:t>
            </a:r>
            <a:r>
              <a:rPr b="0" dirty="0" err="1"/>
              <a:t>его</a:t>
            </a:r>
            <a:r>
              <a:rPr b="0" dirty="0"/>
              <a:t> </a:t>
            </a:r>
            <a:r>
              <a:rPr b="0" dirty="0" err="1"/>
              <a:t>участии</a:t>
            </a:r>
            <a:r>
              <a:rPr b="0" dirty="0"/>
              <a:t> </a:t>
            </a:r>
            <a:r>
              <a:rPr b="0" dirty="0" err="1"/>
              <a:t>организм</a:t>
            </a:r>
            <a:r>
              <a:rPr b="0" dirty="0"/>
              <a:t> </a:t>
            </a:r>
            <a:r>
              <a:rPr b="0" dirty="0" err="1"/>
              <a:t>растет</a:t>
            </a:r>
            <a:r>
              <a:rPr b="0" dirty="0"/>
              <a:t> и </a:t>
            </a:r>
            <a:r>
              <a:rPr b="0" dirty="0" err="1"/>
              <a:t>развивается</a:t>
            </a:r>
            <a:r>
              <a:rPr b="0" dirty="0"/>
              <a:t>, в </a:t>
            </a:r>
            <a:r>
              <a:rPr b="0" dirty="0" err="1"/>
              <a:t>нем</a:t>
            </a:r>
            <a:r>
              <a:rPr b="0" dirty="0"/>
              <a:t> </a:t>
            </a:r>
            <a:r>
              <a:rPr b="0" dirty="0" err="1"/>
              <a:t>образовываются</a:t>
            </a:r>
            <a:r>
              <a:rPr b="0" dirty="0"/>
              <a:t> </a:t>
            </a:r>
            <a:r>
              <a:rPr b="0" dirty="0" err="1"/>
              <a:t>новые</a:t>
            </a:r>
            <a:r>
              <a:rPr b="0" dirty="0"/>
              <a:t> </a:t>
            </a:r>
            <a:r>
              <a:rPr b="0" dirty="0" err="1"/>
              <a:t>клетки</a:t>
            </a:r>
            <a:r>
              <a:rPr b="0" dirty="0"/>
              <a:t>, </a:t>
            </a:r>
            <a:r>
              <a:rPr b="0" dirty="0" err="1"/>
              <a:t>происходит</a:t>
            </a:r>
            <a:r>
              <a:rPr b="0" dirty="0"/>
              <a:t> </a:t>
            </a:r>
            <a:r>
              <a:rPr b="0" dirty="0" err="1"/>
              <a:t>борьба</a:t>
            </a:r>
            <a:r>
              <a:rPr b="0" dirty="0"/>
              <a:t> с </a:t>
            </a:r>
            <a:r>
              <a:rPr b="0" dirty="0" err="1"/>
              <a:t>инфекциями</a:t>
            </a:r>
            <a:r>
              <a:rPr b="0" dirty="0"/>
              <a:t> и </a:t>
            </a:r>
            <a:r>
              <a:rPr b="0" dirty="0" err="1"/>
              <a:t>полноценно</a:t>
            </a:r>
            <a:r>
              <a:rPr b="0" dirty="0"/>
              <a:t> </a:t>
            </a:r>
            <a:r>
              <a:rPr b="0" dirty="0" err="1"/>
              <a:t>усваиваются</a:t>
            </a:r>
            <a:r>
              <a:rPr b="0" dirty="0"/>
              <a:t> </a:t>
            </a:r>
            <a:r>
              <a:rPr b="0" dirty="0" err="1"/>
              <a:t>жиры</a:t>
            </a:r>
            <a:r>
              <a:rPr b="0" dirty="0"/>
              <a:t>, </a:t>
            </a:r>
            <a:r>
              <a:rPr b="0" dirty="0" err="1"/>
              <a:t>углеводы</a:t>
            </a:r>
            <a:r>
              <a:rPr b="0" dirty="0"/>
              <a:t> и </a:t>
            </a:r>
            <a:r>
              <a:rPr b="0" dirty="0" err="1"/>
              <a:t>белки</a:t>
            </a:r>
            <a:r>
              <a:rPr b="0" dirty="0"/>
              <a:t>. </a:t>
            </a:r>
            <a:r>
              <a:rPr b="0" dirty="0" err="1"/>
              <a:t>Также</a:t>
            </a:r>
            <a:r>
              <a:rPr b="0" dirty="0"/>
              <a:t> </a:t>
            </a:r>
            <a:r>
              <a:rPr b="0" dirty="0" err="1"/>
              <a:t>цинк</a:t>
            </a:r>
            <a:r>
              <a:rPr b="0" dirty="0"/>
              <a:t> </a:t>
            </a:r>
            <a:r>
              <a:rPr b="0" dirty="0" err="1"/>
              <a:t>облегчает</a:t>
            </a:r>
            <a:r>
              <a:rPr b="0" dirty="0"/>
              <a:t> </a:t>
            </a:r>
            <a:r>
              <a:rPr b="0" dirty="0" err="1"/>
              <a:t>усвоение</a:t>
            </a:r>
            <a:r>
              <a:rPr b="0" dirty="0"/>
              <a:t> </a:t>
            </a:r>
            <a:r>
              <a:rPr b="0" dirty="0" err="1"/>
              <a:t>витамина</a:t>
            </a:r>
            <a:r>
              <a:rPr b="0" dirty="0"/>
              <a:t> D и </a:t>
            </a:r>
            <a:r>
              <a:rPr b="0" dirty="0" err="1"/>
              <a:t>помогает</a:t>
            </a:r>
            <a:r>
              <a:rPr b="0" dirty="0"/>
              <a:t> </a:t>
            </a:r>
            <a:r>
              <a:rPr b="0" dirty="0" err="1"/>
              <a:t>кальцию</a:t>
            </a:r>
            <a:r>
              <a:rPr b="0" dirty="0"/>
              <a:t> </a:t>
            </a:r>
            <a:r>
              <a:rPr b="0" dirty="0" err="1"/>
              <a:t>попадать</a:t>
            </a:r>
            <a:r>
              <a:rPr b="0" dirty="0"/>
              <a:t> в </a:t>
            </a:r>
            <a:r>
              <a:rPr b="0" dirty="0" err="1"/>
              <a:t>костные</a:t>
            </a:r>
            <a:r>
              <a:rPr b="0" dirty="0"/>
              <a:t> </a:t>
            </a:r>
            <a:r>
              <a:rPr b="0" dirty="0" err="1"/>
              <a:t>ткани</a:t>
            </a:r>
            <a:r>
              <a:rPr b="0" dirty="0"/>
              <a:t>. </a:t>
            </a:r>
            <a:r>
              <a:rPr b="0" dirty="0" err="1"/>
              <a:t>Человек</a:t>
            </a:r>
            <a:r>
              <a:rPr b="0" dirty="0"/>
              <a:t> </a:t>
            </a:r>
            <a:r>
              <a:rPr b="0" dirty="0" err="1"/>
              <a:t>может</a:t>
            </a:r>
            <a:r>
              <a:rPr b="0" dirty="0"/>
              <a:t> </a:t>
            </a:r>
            <a:r>
              <a:rPr b="0" dirty="0" err="1"/>
              <a:t>получить</a:t>
            </a:r>
            <a:r>
              <a:rPr b="0" dirty="0"/>
              <a:t> </a:t>
            </a:r>
            <a:r>
              <a:rPr b="0" dirty="0" err="1"/>
              <a:t>этот</a:t>
            </a:r>
            <a:r>
              <a:rPr b="0" dirty="0"/>
              <a:t> </a:t>
            </a:r>
            <a:r>
              <a:rPr b="0" dirty="0" err="1"/>
              <a:t>элемент</a:t>
            </a:r>
            <a:r>
              <a:rPr b="0" dirty="0"/>
              <a:t> </a:t>
            </a:r>
            <a:r>
              <a:rPr b="0" dirty="0" err="1"/>
              <a:t>вместе</a:t>
            </a:r>
            <a:r>
              <a:rPr b="0" dirty="0"/>
              <a:t> с </a:t>
            </a:r>
            <a:r>
              <a:rPr b="0" dirty="0" err="1"/>
              <a:t>мясом</a:t>
            </a:r>
            <a:r>
              <a:rPr b="0" dirty="0"/>
              <a:t>, </a:t>
            </a:r>
            <a:r>
              <a:rPr b="0" dirty="0" err="1"/>
              <a:t>овощами</a:t>
            </a:r>
            <a:r>
              <a:rPr b="0" dirty="0"/>
              <a:t> и </a:t>
            </a:r>
            <a:r>
              <a:rPr b="0" dirty="0" err="1"/>
              <a:t>некоторыми</a:t>
            </a:r>
            <a:r>
              <a:rPr b="0" dirty="0"/>
              <a:t> </a:t>
            </a:r>
            <a:r>
              <a:rPr b="0" dirty="0" err="1"/>
              <a:t>зерновыми</a:t>
            </a:r>
            <a:r>
              <a:rPr b="0" dirty="0"/>
              <a:t>.</a:t>
            </a:r>
          </a:p>
          <a:p>
            <a:pPr marL="215999" indent="-215999">
              <a:defRPr sz="2000" spc="-1"/>
            </a:pPr>
            <a:endParaRPr b="0" dirty="0"/>
          </a:p>
          <a:p>
            <a:pPr marL="215999" indent="-215999">
              <a:defRPr sz="2000" b="1" spc="-1"/>
            </a:pPr>
            <a:r>
              <a:rPr dirty="0" err="1"/>
              <a:t>Бор</a:t>
            </a:r>
            <a:r>
              <a:rPr dirty="0"/>
              <a:t>.</a:t>
            </a:r>
            <a:r>
              <a:rPr b="0" dirty="0"/>
              <a:t> </a:t>
            </a:r>
            <a:r>
              <a:rPr b="0" dirty="0" err="1"/>
              <a:t>Этого</a:t>
            </a:r>
            <a:r>
              <a:rPr b="0" dirty="0"/>
              <a:t> </a:t>
            </a:r>
            <a:r>
              <a:rPr b="0" dirty="0" err="1"/>
              <a:t>вещества</a:t>
            </a:r>
            <a:r>
              <a:rPr b="0" dirty="0"/>
              <a:t> </a:t>
            </a:r>
            <a:r>
              <a:rPr b="0" dirty="0" err="1"/>
              <a:t>человеку</a:t>
            </a:r>
            <a:r>
              <a:rPr b="0" dirty="0"/>
              <a:t> </a:t>
            </a:r>
            <a:r>
              <a:rPr b="0" dirty="0" err="1"/>
              <a:t>требуется</a:t>
            </a:r>
            <a:r>
              <a:rPr b="0" dirty="0"/>
              <a:t> </a:t>
            </a:r>
            <a:r>
              <a:rPr b="0" dirty="0" err="1"/>
              <a:t>совсем</a:t>
            </a:r>
            <a:r>
              <a:rPr b="0" dirty="0"/>
              <a:t> </a:t>
            </a:r>
            <a:r>
              <a:rPr b="0" dirty="0" err="1"/>
              <a:t>немного</a:t>
            </a:r>
            <a:r>
              <a:rPr b="0" dirty="0"/>
              <a:t>, </a:t>
            </a:r>
            <a:r>
              <a:rPr b="0" dirty="0" err="1"/>
              <a:t>но</a:t>
            </a:r>
            <a:r>
              <a:rPr b="0" dirty="0"/>
              <a:t> </a:t>
            </a:r>
            <a:r>
              <a:rPr b="0" dirty="0" err="1"/>
              <a:t>оно</a:t>
            </a:r>
            <a:r>
              <a:rPr b="0" dirty="0"/>
              <a:t> </a:t>
            </a:r>
            <a:r>
              <a:rPr b="0" dirty="0" err="1"/>
              <a:t>все</a:t>
            </a:r>
            <a:r>
              <a:rPr b="0" dirty="0"/>
              <a:t> </a:t>
            </a:r>
            <a:r>
              <a:rPr b="0" dirty="0" err="1"/>
              <a:t>равно</a:t>
            </a:r>
            <a:r>
              <a:rPr b="0" dirty="0"/>
              <a:t> </a:t>
            </a:r>
            <a:r>
              <a:rPr b="0" dirty="0" err="1"/>
              <a:t>незаменимо</a:t>
            </a:r>
            <a:r>
              <a:rPr b="0" dirty="0"/>
              <a:t>. </a:t>
            </a:r>
            <a:r>
              <a:rPr b="0" dirty="0" err="1"/>
              <a:t>Бор</a:t>
            </a:r>
            <a:r>
              <a:rPr b="0" dirty="0"/>
              <a:t> </a:t>
            </a:r>
            <a:r>
              <a:rPr b="0" dirty="0" err="1"/>
              <a:t>участвует</a:t>
            </a:r>
            <a:r>
              <a:rPr b="0" dirty="0"/>
              <a:t> в </a:t>
            </a:r>
            <a:r>
              <a:rPr b="0" dirty="0" err="1"/>
              <a:t>метаболизме</a:t>
            </a:r>
            <a:r>
              <a:rPr b="0" dirty="0"/>
              <a:t> и </a:t>
            </a:r>
            <a:r>
              <a:rPr b="0" dirty="0" err="1"/>
              <a:t>усвоении</a:t>
            </a:r>
            <a:r>
              <a:rPr b="0" dirty="0"/>
              <a:t> </a:t>
            </a:r>
            <a:r>
              <a:rPr b="0" dirty="0" err="1"/>
              <a:t>витамина</a:t>
            </a:r>
            <a:r>
              <a:rPr b="0" dirty="0"/>
              <a:t> D. </a:t>
            </a:r>
            <a:r>
              <a:rPr b="0" dirty="0" err="1"/>
              <a:t>Содержится</a:t>
            </a:r>
            <a:r>
              <a:rPr b="0" dirty="0"/>
              <a:t> в </a:t>
            </a:r>
            <a:r>
              <a:rPr b="0" dirty="0" err="1"/>
              <a:t>арахисовом</a:t>
            </a:r>
            <a:r>
              <a:rPr b="0" dirty="0"/>
              <a:t> </a:t>
            </a:r>
            <a:r>
              <a:rPr b="0" dirty="0" err="1"/>
              <a:t>масле</a:t>
            </a:r>
            <a:r>
              <a:rPr b="0" dirty="0"/>
              <a:t>, </a:t>
            </a:r>
            <a:r>
              <a:rPr b="0" dirty="0" err="1"/>
              <a:t>вине</a:t>
            </a:r>
            <a:r>
              <a:rPr b="0" dirty="0"/>
              <a:t>, </a:t>
            </a:r>
            <a:r>
              <a:rPr b="0" dirty="0" err="1"/>
              <a:t>авокадо</a:t>
            </a:r>
            <a:r>
              <a:rPr b="0" dirty="0"/>
              <a:t>, </a:t>
            </a:r>
            <a:r>
              <a:rPr b="0" dirty="0" err="1"/>
              <a:t>изюме</a:t>
            </a:r>
            <a:r>
              <a:rPr b="0" dirty="0"/>
              <a:t> и в </a:t>
            </a:r>
            <a:r>
              <a:rPr b="0" dirty="0" err="1"/>
              <a:t>некоторых</a:t>
            </a:r>
            <a:r>
              <a:rPr b="0" dirty="0"/>
              <a:t> </a:t>
            </a:r>
            <a:r>
              <a:rPr b="0" dirty="0" err="1"/>
              <a:t>листовых</a:t>
            </a:r>
            <a:r>
              <a:rPr b="0" dirty="0"/>
              <a:t> </a:t>
            </a:r>
            <a:r>
              <a:rPr b="0" dirty="0" err="1"/>
              <a:t>овощах</a:t>
            </a:r>
            <a:r>
              <a:rPr b="0" dirty="0"/>
              <a:t>.</a:t>
            </a:r>
          </a:p>
          <a:p>
            <a:pPr marL="215999" indent="-215999">
              <a:defRPr sz="2000" b="1" spc="-1"/>
            </a:pPr>
            <a:endParaRPr b="0" dirty="0"/>
          </a:p>
          <a:p>
            <a:pPr marL="215999" indent="-215999">
              <a:defRPr sz="2000" b="1" spc="-1"/>
            </a:pPr>
            <a:r>
              <a:rPr dirty="0" err="1"/>
              <a:t>Витамин</a:t>
            </a:r>
            <a:r>
              <a:rPr dirty="0"/>
              <a:t> А. </a:t>
            </a:r>
            <a:r>
              <a:rPr b="0" dirty="0" err="1"/>
              <a:t>Контролирует</a:t>
            </a:r>
            <a:r>
              <a:rPr b="0" dirty="0"/>
              <a:t> </a:t>
            </a:r>
            <a:r>
              <a:rPr b="0" dirty="0" err="1"/>
              <a:t>синтез</a:t>
            </a:r>
            <a:r>
              <a:rPr b="0" dirty="0"/>
              <a:t> </a:t>
            </a:r>
            <a:r>
              <a:rPr b="0" dirty="0" err="1"/>
              <a:t>белков</a:t>
            </a:r>
            <a:r>
              <a:rPr b="0" dirty="0"/>
              <a:t>. </a:t>
            </a:r>
            <a:r>
              <a:rPr b="0" dirty="0" err="1"/>
              <a:t>Совместно</a:t>
            </a:r>
            <a:r>
              <a:rPr b="0" dirty="0"/>
              <a:t> с </a:t>
            </a:r>
            <a:r>
              <a:rPr b="0" dirty="0" err="1"/>
              <a:t>витамином</a:t>
            </a:r>
            <a:r>
              <a:rPr b="0" dirty="0"/>
              <a:t> D </a:t>
            </a:r>
            <a:r>
              <a:rPr b="0" dirty="0" err="1"/>
              <a:t>участвует</a:t>
            </a:r>
            <a:r>
              <a:rPr b="0" dirty="0"/>
              <a:t> в </a:t>
            </a:r>
            <a:r>
              <a:rPr b="0" dirty="0" err="1"/>
              <a:t>работе</a:t>
            </a:r>
            <a:r>
              <a:rPr b="0" dirty="0"/>
              <a:t> </a:t>
            </a:r>
            <a:r>
              <a:rPr b="0" dirty="0" err="1"/>
              <a:t>генетического</a:t>
            </a:r>
            <a:r>
              <a:rPr b="0" dirty="0"/>
              <a:t> </a:t>
            </a:r>
            <a:r>
              <a:rPr b="0" dirty="0" err="1"/>
              <a:t>кода</a:t>
            </a:r>
            <a:r>
              <a:rPr b="0" dirty="0"/>
              <a:t>. </a:t>
            </a:r>
            <a:r>
              <a:rPr b="0" dirty="0" err="1"/>
              <a:t>Если</a:t>
            </a:r>
            <a:r>
              <a:rPr b="0" dirty="0"/>
              <a:t> у </a:t>
            </a:r>
            <a:r>
              <a:rPr b="0" dirty="0" err="1"/>
              <a:t>человека</a:t>
            </a:r>
            <a:r>
              <a:rPr b="0" dirty="0"/>
              <a:t> </a:t>
            </a:r>
            <a:r>
              <a:rPr b="0" dirty="0" err="1"/>
              <a:t>нехватка</a:t>
            </a:r>
            <a:r>
              <a:rPr b="0" dirty="0"/>
              <a:t> </a:t>
            </a:r>
            <a:r>
              <a:rPr b="0" dirty="0" err="1"/>
              <a:t>ретинола</a:t>
            </a:r>
            <a:r>
              <a:rPr b="0" dirty="0"/>
              <a:t>, </a:t>
            </a:r>
            <a:r>
              <a:rPr b="0" dirty="0" err="1"/>
              <a:t>то</a:t>
            </a:r>
            <a:r>
              <a:rPr b="0" dirty="0"/>
              <a:t> </a:t>
            </a:r>
            <a:r>
              <a:rPr b="0" dirty="0" err="1"/>
              <a:t>функциональность</a:t>
            </a:r>
            <a:r>
              <a:rPr b="0" dirty="0"/>
              <a:t> </a:t>
            </a:r>
            <a:r>
              <a:rPr b="0" dirty="0" err="1"/>
              <a:t>витамина</a:t>
            </a:r>
            <a:r>
              <a:rPr b="0" dirty="0"/>
              <a:t> D </a:t>
            </a:r>
            <a:r>
              <a:rPr b="0" dirty="0" err="1"/>
              <a:t>будет</a:t>
            </a:r>
            <a:r>
              <a:rPr b="0" dirty="0"/>
              <a:t> </a:t>
            </a:r>
            <a:r>
              <a:rPr b="0" dirty="0" err="1"/>
              <a:t>нарушена</a:t>
            </a:r>
            <a:r>
              <a:rPr b="0" dirty="0"/>
              <a:t>. </a:t>
            </a:r>
            <a:r>
              <a:rPr b="0" dirty="0" err="1"/>
              <a:t>Витамин</a:t>
            </a:r>
            <a:r>
              <a:rPr b="0" dirty="0"/>
              <a:t> А </a:t>
            </a:r>
            <a:r>
              <a:rPr b="0" dirty="0" err="1"/>
              <a:t>содержится</a:t>
            </a:r>
            <a:r>
              <a:rPr b="0" dirty="0"/>
              <a:t> в </a:t>
            </a:r>
            <a:r>
              <a:rPr b="0" dirty="0" err="1"/>
              <a:t>моркови</a:t>
            </a:r>
            <a:r>
              <a:rPr b="0" dirty="0"/>
              <a:t>, </a:t>
            </a:r>
            <a:r>
              <a:rPr b="0" dirty="0" err="1"/>
              <a:t>манго</a:t>
            </a:r>
            <a:r>
              <a:rPr b="0" dirty="0"/>
              <a:t>, </a:t>
            </a:r>
            <a:r>
              <a:rPr b="0" dirty="0" err="1"/>
              <a:t>печени</a:t>
            </a:r>
            <a:r>
              <a:rPr b="0" dirty="0"/>
              <a:t>, </a:t>
            </a:r>
            <a:r>
              <a:rPr b="0" dirty="0" err="1"/>
              <a:t>масле</a:t>
            </a:r>
            <a:r>
              <a:rPr b="0" dirty="0"/>
              <a:t>, </a:t>
            </a:r>
            <a:r>
              <a:rPr b="0" dirty="0" err="1"/>
              <a:t>сыре</a:t>
            </a:r>
            <a:r>
              <a:rPr b="0" dirty="0"/>
              <a:t> и </a:t>
            </a:r>
            <a:r>
              <a:rPr b="0" dirty="0" err="1"/>
              <a:t>молоке</a:t>
            </a:r>
            <a:r>
              <a:rPr b="0" dirty="0"/>
              <a:t>. </a:t>
            </a:r>
            <a:r>
              <a:rPr b="0" dirty="0" err="1"/>
              <a:t>Ретинол</a:t>
            </a:r>
            <a:r>
              <a:rPr b="0" dirty="0"/>
              <a:t> – </a:t>
            </a:r>
            <a:r>
              <a:rPr b="0" dirty="0" err="1"/>
              <a:t>жирорастворимое</a:t>
            </a:r>
            <a:r>
              <a:rPr b="0" dirty="0"/>
              <a:t> </a:t>
            </a:r>
            <a:r>
              <a:rPr b="0" dirty="0" err="1"/>
              <a:t>вещество</a:t>
            </a:r>
            <a:r>
              <a:rPr b="0" dirty="0"/>
              <a:t> и </a:t>
            </a:r>
            <a:r>
              <a:rPr b="0" dirty="0" err="1"/>
              <a:t>сильнейший</a:t>
            </a:r>
            <a:r>
              <a:rPr b="0" dirty="0"/>
              <a:t> </a:t>
            </a:r>
            <a:r>
              <a:rPr b="0" dirty="0" err="1"/>
              <a:t>антиоксидант</a:t>
            </a:r>
            <a:r>
              <a:rPr b="0" dirty="0"/>
              <a:t>. </a:t>
            </a:r>
            <a:r>
              <a:rPr b="0" dirty="0" err="1"/>
              <a:t>Если</a:t>
            </a:r>
            <a:r>
              <a:rPr b="0" dirty="0"/>
              <a:t> </a:t>
            </a:r>
            <a:r>
              <a:rPr b="0" dirty="0" err="1"/>
              <a:t>он</a:t>
            </a:r>
            <a:r>
              <a:rPr b="0" dirty="0"/>
              <a:t> </a:t>
            </a:r>
            <a:r>
              <a:rPr b="0" dirty="0" err="1"/>
              <a:t>поступает</a:t>
            </a:r>
            <a:r>
              <a:rPr b="0" dirty="0"/>
              <a:t> в </a:t>
            </a:r>
            <a:r>
              <a:rPr b="0" dirty="0" err="1"/>
              <a:t>организм</a:t>
            </a:r>
            <a:r>
              <a:rPr b="0" dirty="0"/>
              <a:t> </a:t>
            </a:r>
            <a:r>
              <a:rPr b="0" dirty="0" err="1"/>
              <a:t>из</a:t>
            </a:r>
            <a:r>
              <a:rPr b="0" dirty="0"/>
              <a:t> </a:t>
            </a:r>
            <a:r>
              <a:rPr b="0" dirty="0" err="1"/>
              <a:t>растительной</a:t>
            </a:r>
            <a:r>
              <a:rPr b="0" dirty="0"/>
              <a:t> </a:t>
            </a:r>
            <a:r>
              <a:rPr b="0" dirty="0" err="1"/>
              <a:t>пищи</a:t>
            </a:r>
            <a:r>
              <a:rPr b="0" dirty="0"/>
              <a:t>, </a:t>
            </a:r>
            <a:r>
              <a:rPr b="0" dirty="0" err="1"/>
              <a:t>то</a:t>
            </a:r>
            <a:r>
              <a:rPr b="0" dirty="0"/>
              <a:t> </a:t>
            </a:r>
            <a:r>
              <a:rPr b="0" dirty="0" err="1"/>
              <a:t>его</a:t>
            </a:r>
            <a:r>
              <a:rPr b="0" dirty="0"/>
              <a:t> </a:t>
            </a:r>
            <a:r>
              <a:rPr b="0" dirty="0" err="1"/>
              <a:t>следует</a:t>
            </a:r>
            <a:r>
              <a:rPr b="0" dirty="0"/>
              <a:t> </a:t>
            </a:r>
            <a:r>
              <a:rPr b="0" dirty="0" err="1"/>
              <a:t>комбинировать</a:t>
            </a:r>
            <a:r>
              <a:rPr b="0" dirty="0"/>
              <a:t> с </a:t>
            </a:r>
            <a:r>
              <a:rPr b="0" dirty="0" err="1"/>
              <a:t>жиросодержащей</a:t>
            </a:r>
            <a:r>
              <a:rPr b="0" dirty="0"/>
              <a:t> </a:t>
            </a:r>
            <a:r>
              <a:rPr b="0" dirty="0" err="1"/>
              <a:t>пищей</a:t>
            </a:r>
            <a:r>
              <a:rPr b="0" dirty="0"/>
              <a:t>. </a:t>
            </a:r>
            <a:r>
              <a:rPr b="0" dirty="0" err="1"/>
              <a:t>Так</a:t>
            </a:r>
            <a:r>
              <a:rPr b="0" dirty="0"/>
              <a:t> </a:t>
            </a:r>
            <a:r>
              <a:rPr b="0" dirty="0" err="1"/>
              <a:t>ретинол</a:t>
            </a:r>
            <a:r>
              <a:rPr b="0" dirty="0"/>
              <a:t> </a:t>
            </a:r>
            <a:r>
              <a:rPr b="0" dirty="0" err="1"/>
              <a:t>будет</a:t>
            </a:r>
            <a:r>
              <a:rPr b="0" dirty="0"/>
              <a:t> </a:t>
            </a:r>
            <a:r>
              <a:rPr b="0" dirty="0" err="1"/>
              <a:t>лучше</a:t>
            </a:r>
            <a:r>
              <a:rPr b="0" dirty="0"/>
              <a:t> </a:t>
            </a:r>
            <a:r>
              <a:rPr b="0" dirty="0" err="1"/>
              <a:t>усваиваться</a:t>
            </a:r>
            <a:r>
              <a:rPr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4896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2" name="Shape 5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99" indent="-215999">
              <a:defRPr sz="2000" spc="-1"/>
            </a:pPr>
            <a:r>
              <a:t>Жирорастворимый витамин D считается именно природной формой элемента. Так как сам по себе витамин D — жирорастворимый, его поступление в организм в комплексе с кокосовым маслом наиболее естественно. Жирорастворимый колекальциферол имеет склонность накапливаться в печени или жировой ткани, что позволяет создавать своего рода запас витамина в организме.</a:t>
            </a:r>
            <a:br/>
            <a:endParaRPr/>
          </a:p>
          <a:p>
            <a:pPr marL="215999" indent="-215999">
              <a:defRPr sz="2000" spc="-1"/>
            </a:pPr>
            <a:r>
              <a:t>Кокосовое масло (МСТ) активно применяется в различных сферах жизни. Его применение в составе D-Spray будет полезно:</a:t>
            </a:r>
          </a:p>
          <a:p>
            <a:pPr marL="215999" indent="-215999">
              <a:defRPr sz="2000" spc="-1"/>
            </a:pPr>
            <a:r>
              <a:t>- для похудения;</a:t>
            </a:r>
          </a:p>
          <a:p>
            <a:pPr marL="215999" indent="-215999">
              <a:defRPr sz="2000" spc="-1"/>
            </a:pPr>
            <a:r>
              <a:t>- при нарушении пищеварения;</a:t>
            </a:r>
          </a:p>
          <a:p>
            <a:pPr marL="215999" indent="-215999">
              <a:defRPr sz="2000" spc="-1"/>
            </a:pPr>
            <a:r>
              <a:t>- при иммунодефиците;</a:t>
            </a:r>
          </a:p>
          <a:p>
            <a:pPr marL="215999" indent="-215999">
              <a:defRPr sz="2000" spc="-1"/>
            </a:pPr>
            <a:r>
              <a:t>- для обеспечения энергией во время занятий спортом;</a:t>
            </a:r>
          </a:p>
          <a:p>
            <a:pPr marL="215999" indent="-215999">
              <a:defRPr sz="2000" spc="-1"/>
            </a:pPr>
            <a:r>
              <a:t>- при когнитивных нарушениях (связанных с памятью, вниманием и т.д.).</a:t>
            </a:r>
          </a:p>
        </p:txBody>
      </p:sp>
    </p:spTree>
    <p:extLst>
      <p:ext uri="{BB962C8B-B14F-4D97-AF65-F5344CB8AC3E}">
        <p14:creationId xmlns:p14="http://schemas.microsoft.com/office/powerpoint/2010/main" val="2316256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4" name="Shape 5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99" indent="-215999">
              <a:defRPr sz="2000" spc="-1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4405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1" name="Shape 6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99" indent="-215999">
              <a:defRPr sz="2000" spc="-1"/>
            </a:pPr>
            <a:r>
              <a:t>Витамин D существует в двух формах:</a:t>
            </a:r>
            <a:br/>
            <a:endParaRPr/>
          </a:p>
          <a:p>
            <a:pPr marL="215999" indent="-215999">
              <a:defRPr sz="2000" spc="-1"/>
            </a:pPr>
            <a:r>
              <a:t>Витамин D3 (колекальциферол) — синтезируется под действием ультрафиолетовых лучей в коже, а также содержится в животных продуктах.</a:t>
            </a:r>
          </a:p>
          <a:p>
            <a:pPr marL="215999" indent="-215999">
              <a:defRPr sz="2000" spc="-1"/>
            </a:pPr>
            <a:r>
              <a:t>Витамин D2 (эргокальциферол) — входит в состав некоторых растений, грибов и дрожжей.</a:t>
            </a:r>
            <a:br/>
            <a:br/>
            <a:r>
              <a:t>Результаты научных исследований свидетельствуют от том что добавки с витамином D3 более эффективно повышает уровень витамина в крови, чем  с витамином D2 (*)</a:t>
            </a:r>
          </a:p>
          <a:p>
            <a:pPr marL="215999" indent="-215999"/>
            <a:br/>
            <a:r>
              <a:rPr sz="2000" spc="-1"/>
              <a:t>(*) Tripkovic L. et al. Comparison of vitamin D2 and vitamin D3 supplementation in raising serum 25-hydroxyvitamin D status: a systematic review and meta-analysis // Am. J. Clin. Nutr. 2012. Vol. 95, № 6. P. 1357–1364.</a:t>
            </a:r>
          </a:p>
        </p:txBody>
      </p:sp>
    </p:spTree>
    <p:extLst>
      <p:ext uri="{BB962C8B-B14F-4D97-AF65-F5344CB8AC3E}">
        <p14:creationId xmlns:p14="http://schemas.microsoft.com/office/powerpoint/2010/main" val="3618030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8" name="Shape 7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99" indent="-215999">
              <a:defRPr sz="2000" spc="-1"/>
            </a:pPr>
            <a:endParaRPr sz="2000" b="0" spc="-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7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8959" y="3209400"/>
            <a:ext cx="21944521" cy="37940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0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7065721" cy="37940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3F9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7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2EFE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3F9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2EFE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959" y="3209400"/>
            <a:ext cx="21944521" cy="7954561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3F9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2EFE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959" y="3209400"/>
            <a:ext cx="21944521" cy="79545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3F9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2EFE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5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3F9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2EFE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3F9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9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2EFE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959" y="547199"/>
            <a:ext cx="21944521" cy="10614602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3F9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9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2EFE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0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959" y="3209400"/>
            <a:ext cx="21944521" cy="7954561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3F9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0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2EFE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5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3F9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1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2EFE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2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3F9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2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2EFE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3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2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8959" y="3209400"/>
            <a:ext cx="219445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3F9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3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2EFE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4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2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3F9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4" name="Прямоугольник"/>
          <p:cNvSpPr/>
          <p:nvPr/>
        </p:nvSpPr>
        <p:spPr>
          <a:xfrm>
            <a:off x="-470880" y="-172081"/>
            <a:ext cx="25939441" cy="14235122"/>
          </a:xfrm>
          <a:prstGeom prst="rect">
            <a:avLst/>
          </a:prstGeom>
          <a:solidFill>
            <a:srgbClr val="F2EFE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5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2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70657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641" y="-49681"/>
            <a:ext cx="27028442" cy="15203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600" y="-87480"/>
            <a:ext cx="27162361" cy="1527840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641" y="-49681"/>
            <a:ext cx="27028442" cy="15203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600" y="-87480"/>
            <a:ext cx="27162361" cy="1527840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256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959" y="3209400"/>
            <a:ext cx="21944521" cy="7954561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641" y="-49681"/>
            <a:ext cx="27028442" cy="15203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600" y="-87480"/>
            <a:ext cx="27162361" cy="152784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959" y="3209400"/>
            <a:ext cx="21944521" cy="79545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641" y="-49681"/>
            <a:ext cx="27028442" cy="15203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600" y="-87480"/>
            <a:ext cx="27162361" cy="1527840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2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5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641" y="-49681"/>
            <a:ext cx="27028442" cy="15203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600" y="-87480"/>
            <a:ext cx="27162361" cy="15278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959" y="3209400"/>
            <a:ext cx="21944521" cy="795456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641" y="-49681"/>
            <a:ext cx="27028442" cy="15203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600" y="-87480"/>
            <a:ext cx="27162361" cy="15278401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959" y="547199"/>
            <a:ext cx="21944521" cy="10614602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641" y="-49681"/>
            <a:ext cx="27028442" cy="15203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600" y="-87480"/>
            <a:ext cx="27162361" cy="1527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3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641" y="-49681"/>
            <a:ext cx="27028442" cy="15203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600" y="-87480"/>
            <a:ext cx="27162361" cy="1527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3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5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641" y="-49681"/>
            <a:ext cx="27028442" cy="15203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600" y="-87480"/>
            <a:ext cx="27162361" cy="1527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3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641" y="-49681"/>
            <a:ext cx="27028442" cy="15203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600" y="-87480"/>
            <a:ext cx="27162361" cy="1527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3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8959" y="3209400"/>
            <a:ext cx="219445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641" y="-49681"/>
            <a:ext cx="27028442" cy="15203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600" y="-87480"/>
            <a:ext cx="27162361" cy="1527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3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641" y="-49681"/>
            <a:ext cx="27028442" cy="15203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600" y="-87480"/>
            <a:ext cx="27162361" cy="1527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3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70657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mage1.png" descr="image1.png"/>
          <p:cNvPicPr>
            <a:picLocks noChangeAspect="1"/>
          </p:cNvPicPr>
          <p:nvPr/>
        </p:nvPicPr>
        <p:blipFill>
          <a:blip r:embed="rId2"/>
          <a:srcRect r="138"/>
          <a:stretch>
            <a:fillRect/>
          </a:stretch>
        </p:blipFill>
        <p:spPr>
          <a:xfrm>
            <a:off x="-113400" y="-168120"/>
            <a:ext cx="24894000" cy="14051521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1.png" descr="image1.png"/>
          <p:cNvPicPr>
            <a:picLocks noChangeAspect="1"/>
          </p:cNvPicPr>
          <p:nvPr/>
        </p:nvPicPr>
        <p:blipFill>
          <a:blip r:embed="rId2"/>
          <a:srcRect r="138"/>
          <a:stretch>
            <a:fillRect/>
          </a:stretch>
        </p:blipFill>
        <p:spPr>
          <a:xfrm>
            <a:off x="-113400" y="-168120"/>
            <a:ext cx="24894000" cy="14051521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382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959" y="3209400"/>
            <a:ext cx="21944521" cy="7954561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image1.png" descr="image1.png"/>
          <p:cNvPicPr>
            <a:picLocks noChangeAspect="1"/>
          </p:cNvPicPr>
          <p:nvPr/>
        </p:nvPicPr>
        <p:blipFill>
          <a:blip r:embed="rId2"/>
          <a:srcRect r="138"/>
          <a:stretch>
            <a:fillRect/>
          </a:stretch>
        </p:blipFill>
        <p:spPr>
          <a:xfrm>
            <a:off x="-113400" y="-168120"/>
            <a:ext cx="24894000" cy="14051521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392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959" y="3209400"/>
            <a:ext cx="21944521" cy="79545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56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image1.png" descr="image1.png"/>
          <p:cNvPicPr>
            <a:picLocks noChangeAspect="1"/>
          </p:cNvPicPr>
          <p:nvPr/>
        </p:nvPicPr>
        <p:blipFill>
          <a:blip r:embed="rId2"/>
          <a:srcRect r="138"/>
          <a:stretch>
            <a:fillRect/>
          </a:stretch>
        </p:blipFill>
        <p:spPr>
          <a:xfrm>
            <a:off x="-113400" y="-168120"/>
            <a:ext cx="24894000" cy="1405152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4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5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age1.png" descr="image1.png"/>
          <p:cNvPicPr>
            <a:picLocks noChangeAspect="1"/>
          </p:cNvPicPr>
          <p:nvPr/>
        </p:nvPicPr>
        <p:blipFill>
          <a:blip r:embed="rId2"/>
          <a:srcRect r="138"/>
          <a:stretch>
            <a:fillRect/>
          </a:stretch>
        </p:blipFill>
        <p:spPr>
          <a:xfrm>
            <a:off x="-113400" y="-168120"/>
            <a:ext cx="24894000" cy="1405152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4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1.png" descr="image1.png"/>
          <p:cNvPicPr>
            <a:picLocks noChangeAspect="1"/>
          </p:cNvPicPr>
          <p:nvPr/>
        </p:nvPicPr>
        <p:blipFill>
          <a:blip r:embed="rId2"/>
          <a:srcRect r="138"/>
          <a:stretch>
            <a:fillRect/>
          </a:stretch>
        </p:blipFill>
        <p:spPr>
          <a:xfrm>
            <a:off x="-113400" y="-168120"/>
            <a:ext cx="24894000" cy="14051521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959" y="547199"/>
            <a:ext cx="21944521" cy="10614602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1.png" descr="image1.png"/>
          <p:cNvPicPr>
            <a:picLocks noChangeAspect="1"/>
          </p:cNvPicPr>
          <p:nvPr/>
        </p:nvPicPr>
        <p:blipFill>
          <a:blip r:embed="rId2"/>
          <a:srcRect r="138"/>
          <a:stretch>
            <a:fillRect/>
          </a:stretch>
        </p:blipFill>
        <p:spPr>
          <a:xfrm>
            <a:off x="-113400" y="-168120"/>
            <a:ext cx="24894000" cy="1405152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4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image1.png" descr="image1.png"/>
          <p:cNvPicPr>
            <a:picLocks noChangeAspect="1"/>
          </p:cNvPicPr>
          <p:nvPr/>
        </p:nvPicPr>
        <p:blipFill>
          <a:blip r:embed="rId2"/>
          <a:srcRect r="138"/>
          <a:stretch>
            <a:fillRect/>
          </a:stretch>
        </p:blipFill>
        <p:spPr>
          <a:xfrm>
            <a:off x="-113400" y="-168120"/>
            <a:ext cx="24894000" cy="1405152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4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5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1.png" descr="image1.png"/>
          <p:cNvPicPr>
            <a:picLocks noChangeAspect="1"/>
          </p:cNvPicPr>
          <p:nvPr/>
        </p:nvPicPr>
        <p:blipFill>
          <a:blip r:embed="rId2"/>
          <a:srcRect r="138"/>
          <a:stretch>
            <a:fillRect/>
          </a:stretch>
        </p:blipFill>
        <p:spPr>
          <a:xfrm>
            <a:off x="-113400" y="-168120"/>
            <a:ext cx="24894000" cy="1405152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4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image1.png" descr="image1.png"/>
          <p:cNvPicPr>
            <a:picLocks noChangeAspect="1"/>
          </p:cNvPicPr>
          <p:nvPr/>
        </p:nvPicPr>
        <p:blipFill>
          <a:blip r:embed="rId2"/>
          <a:srcRect r="138"/>
          <a:stretch>
            <a:fillRect/>
          </a:stretch>
        </p:blipFill>
        <p:spPr>
          <a:xfrm>
            <a:off x="-113400" y="-168120"/>
            <a:ext cx="24894000" cy="1405152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4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8959" y="3209400"/>
            <a:ext cx="219445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image1.png" descr="image1.png"/>
          <p:cNvPicPr>
            <a:picLocks noChangeAspect="1"/>
          </p:cNvPicPr>
          <p:nvPr/>
        </p:nvPicPr>
        <p:blipFill>
          <a:blip r:embed="rId2"/>
          <a:srcRect r="138"/>
          <a:stretch>
            <a:fillRect/>
          </a:stretch>
        </p:blipFill>
        <p:spPr>
          <a:xfrm>
            <a:off x="-113400" y="-168120"/>
            <a:ext cx="24894000" cy="14051521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4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image1.png" descr="image1.png"/>
          <p:cNvPicPr>
            <a:picLocks noChangeAspect="1"/>
          </p:cNvPicPr>
          <p:nvPr/>
        </p:nvPicPr>
        <p:blipFill>
          <a:blip r:embed="rId2"/>
          <a:srcRect r="138"/>
          <a:stretch>
            <a:fillRect/>
          </a:stretch>
        </p:blipFill>
        <p:spPr>
          <a:xfrm>
            <a:off x="-113400" y="-168120"/>
            <a:ext cx="24894000" cy="14051521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Title Text</a:t>
            </a:r>
          </a:p>
        </p:txBody>
      </p:sp>
      <p:sp>
        <p:nvSpPr>
          <p:cNvPr id="4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7065721" cy="379404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959" y="547199"/>
            <a:ext cx="21944521" cy="10614602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0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56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1218959" y="547199"/>
            <a:ext cx="21944521" cy="228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0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"/>
          <p:cNvSpPr/>
          <p:nvPr/>
        </p:nvSpPr>
        <p:spPr>
          <a:xfrm>
            <a:off x="-61920" y="-246241"/>
            <a:ext cx="25939440" cy="14235122"/>
          </a:xfrm>
          <a:prstGeom prst="rect">
            <a:avLst/>
          </a:prstGeom>
          <a:solidFill>
            <a:srgbClr val="FFB019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31999" marR="0" indent="-323999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863999" marR="0" indent="-323999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75000"/>
        <a:buFontTx/>
        <a:buChar char="−"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95999" marR="0" indent="-2880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27999" marR="0" indent="-215999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75000"/>
        <a:buFontTx/>
        <a:buChar char="−"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59999" marR="0" indent="-215999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591999" marR="0" indent="-215999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023999" marR="0" indent="-215999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11" Type="http://schemas.openxmlformats.org/officeDocument/2006/relationships/image" Target="../media/image39.pn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3447082/" TargetMode="External"/><Relationship Id="rId13" Type="http://schemas.openxmlformats.org/officeDocument/2006/relationships/hyperlink" Target="https://pubmed.ncbi.nlm.nih.gov/19307517/" TargetMode="External"/><Relationship Id="rId3" Type="http://schemas.openxmlformats.org/officeDocument/2006/relationships/hyperlink" Target="https://earthobservatory.nasa.gov/features/UVB/uvb_radiation3.php" TargetMode="External"/><Relationship Id="rId7" Type="http://schemas.openxmlformats.org/officeDocument/2006/relationships/hyperlink" Target="https://pubmed.ncbi.nlm.nih.gov/32217340/" TargetMode="External"/><Relationship Id="rId12" Type="http://schemas.openxmlformats.org/officeDocument/2006/relationships/hyperlink" Target="https://pubmed.ncbi.nlm.nih.gov/17264183/" TargetMode="External"/><Relationship Id="rId2" Type="http://schemas.openxmlformats.org/officeDocument/2006/relationships/hyperlink" Target="https://faculty.ksu.edu.sa/sites/default/files/color_atlas_of_biochemistry_2nd_ed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ubmed.ncbi.nlm.nih.gov/22275473/" TargetMode="External"/><Relationship Id="rId11" Type="http://schemas.openxmlformats.org/officeDocument/2006/relationships/hyperlink" Target="https://pubmed.ncbi.nlm.nih.gov/18682515/" TargetMode="External"/><Relationship Id="rId5" Type="http://schemas.openxmlformats.org/officeDocument/2006/relationships/hyperlink" Target="https://pubmed.ncbi.nlm.nih.gov/28516265/" TargetMode="External"/><Relationship Id="rId15" Type="http://schemas.openxmlformats.org/officeDocument/2006/relationships/image" Target="../media/image8.png"/><Relationship Id="rId10" Type="http://schemas.openxmlformats.org/officeDocument/2006/relationships/hyperlink" Target="https://pubmed.ncbi.nlm.nih.gov/18635847/" TargetMode="External"/><Relationship Id="rId4" Type="http://schemas.openxmlformats.org/officeDocument/2006/relationships/hyperlink" Target="https://pubmed.ncbi.nlm.nih.gov/31548595/" TargetMode="External"/><Relationship Id="rId9" Type="http://schemas.openxmlformats.org/officeDocument/2006/relationships/hyperlink" Target="https://pubmed.ncbi.nlm.nih.gov/18541825/" TargetMode="External"/><Relationship Id="rId14" Type="http://schemas.openxmlformats.org/officeDocument/2006/relationships/hyperlink" Target="https://pubmed.ncbi.nlm.nih.gov/19797342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0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image1.jpe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t="2230" r="1482" b="2226"/>
          <a:stretch/>
        </p:blipFill>
        <p:spPr>
          <a:xfrm>
            <a:off x="-171450" y="-228600"/>
            <a:ext cx="26117550" cy="1434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5.png" descr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199" y="927720"/>
            <a:ext cx="3728522" cy="656281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D-Spray"/>
          <p:cNvSpPr txBox="1"/>
          <p:nvPr/>
        </p:nvSpPr>
        <p:spPr>
          <a:xfrm>
            <a:off x="1429199" y="4634258"/>
            <a:ext cx="13570922" cy="20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defRPr sz="12200" b="1" cap="all" spc="-1">
                <a:solidFill>
                  <a:srgbClr val="3E3E3E"/>
                </a:solidFill>
              </a:defRPr>
            </a:pPr>
            <a:r>
              <a:rPr dirty="0">
                <a:solidFill>
                  <a:srgbClr val="FD7042"/>
                </a:solidFill>
              </a:rPr>
              <a:t>D-S</a:t>
            </a:r>
            <a:r>
              <a:rPr cap="none" dirty="0">
                <a:solidFill>
                  <a:srgbClr val="FD7042"/>
                </a:solidFill>
              </a:rPr>
              <a:t>pray</a:t>
            </a:r>
            <a:r>
              <a:rPr lang="ru-RU" cap="none" dirty="0">
                <a:solidFill>
                  <a:srgbClr val="FD7042"/>
                </a:solidFill>
              </a:rPr>
              <a:t> 2000</a:t>
            </a:r>
            <a:endParaRPr cap="none" dirty="0">
              <a:solidFill>
                <a:srgbClr val="FD7042"/>
              </a:solidFill>
            </a:endParaRPr>
          </a:p>
        </p:txBody>
      </p:sp>
      <p:sp>
        <p:nvSpPr>
          <p:cNvPr id="493" name="Лучи здоровья"/>
          <p:cNvSpPr txBox="1"/>
          <p:nvPr/>
        </p:nvSpPr>
        <p:spPr>
          <a:xfrm>
            <a:off x="1429199" y="6618309"/>
            <a:ext cx="9445680" cy="1251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279" tIns="71279" rIns="71279" bIns="71279" anchor="ctr">
            <a:spAutoFit/>
          </a:bodyPr>
          <a:lstStyle>
            <a:lvl1pPr>
              <a:defRPr sz="6000" spc="-1">
                <a:solidFill>
                  <a:srgbClr val="3E3E3E"/>
                </a:solidFill>
              </a:defRPr>
            </a:lvl1pPr>
          </a:lstStyle>
          <a:p>
            <a:r>
              <a:rPr sz="7200" b="1" dirty="0" err="1">
                <a:solidFill>
                  <a:srgbClr val="FD7042"/>
                </a:solidFill>
              </a:rPr>
              <a:t>Лучи</a:t>
            </a:r>
            <a:r>
              <a:rPr sz="7200" b="1" dirty="0">
                <a:solidFill>
                  <a:srgbClr val="FD7042"/>
                </a:solidFill>
              </a:rPr>
              <a:t> </a:t>
            </a:r>
            <a:r>
              <a:rPr sz="7200" b="1" dirty="0" err="1">
                <a:solidFill>
                  <a:srgbClr val="FD7042"/>
                </a:solidFill>
              </a:rPr>
              <a:t>здоровья</a:t>
            </a:r>
            <a:endParaRPr sz="7200" b="1" dirty="0">
              <a:solidFill>
                <a:srgbClr val="FD7042"/>
              </a:solidFill>
            </a:endParaRPr>
          </a:p>
        </p:txBody>
      </p:sp>
      <p:sp>
        <p:nvSpPr>
          <p:cNvPr id="501" name="В 5 раз больше витамина D"/>
          <p:cNvSpPr txBox="1"/>
          <p:nvPr/>
        </p:nvSpPr>
        <p:spPr>
          <a:xfrm>
            <a:off x="1429199" y="8108901"/>
            <a:ext cx="1081723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0" spc="-1"/>
            </a:lvl1pPr>
          </a:lstStyle>
          <a:p>
            <a:r>
              <a:rPr dirty="0">
                <a:solidFill>
                  <a:schemeClr val="bg1"/>
                </a:solidFill>
              </a:rPr>
              <a:t>В 5 </a:t>
            </a:r>
            <a:r>
              <a:rPr dirty="0" err="1">
                <a:solidFill>
                  <a:schemeClr val="bg1"/>
                </a:solidFill>
              </a:rPr>
              <a:t>раз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больше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витамина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*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В 5 раз больше витамина D"/>
          <p:cNvSpPr txBox="1"/>
          <p:nvPr/>
        </p:nvSpPr>
        <p:spPr>
          <a:xfrm>
            <a:off x="1429199" y="12732877"/>
            <a:ext cx="1081723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0" spc="-1"/>
            </a:lvl1pPr>
          </a:lstStyle>
          <a:p>
            <a:r>
              <a:rPr lang="en-US" sz="3000" dirty="0">
                <a:solidFill>
                  <a:srgbClr val="FD7042"/>
                </a:solidFill>
              </a:rPr>
              <a:t>*</a:t>
            </a:r>
            <a:r>
              <a:rPr lang="ru-RU" sz="3000" dirty="0">
                <a:solidFill>
                  <a:srgbClr val="FD7042"/>
                </a:solidFill>
              </a:rPr>
              <a:t>по сравнению с продуктом D-</a:t>
            </a:r>
            <a:r>
              <a:rPr lang="ru-RU" sz="3000" dirty="0" err="1">
                <a:solidFill>
                  <a:srgbClr val="FD7042"/>
                </a:solidFill>
              </a:rPr>
              <a:t>Spray</a:t>
            </a:r>
            <a:endParaRPr sz="3000" dirty="0">
              <a:solidFill>
                <a:srgbClr val="FD70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4959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image40.png" descr="image40.png"/>
          <p:cNvPicPr>
            <a:picLocks noChangeAspect="1"/>
          </p:cNvPicPr>
          <p:nvPr/>
        </p:nvPicPr>
        <p:blipFill>
          <a:blip r:embed="rId2"/>
          <a:srcRect l="7295" r="7295"/>
          <a:stretch>
            <a:fillRect/>
          </a:stretch>
        </p:blipFill>
        <p:spPr>
          <a:xfrm>
            <a:off x="1573559" y="8628839"/>
            <a:ext cx="1244881" cy="1400041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Кружок"/>
          <p:cNvSpPr/>
          <p:nvPr/>
        </p:nvSpPr>
        <p:spPr>
          <a:xfrm>
            <a:off x="1418760" y="8526240"/>
            <a:ext cx="1554481" cy="1554481"/>
          </a:xfrm>
          <a:prstGeom prst="ellips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19" name="image41.png" descr="image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5161" y="7197120"/>
            <a:ext cx="24894001" cy="583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image7.png" descr="image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560" y="12793680"/>
            <a:ext cx="1774081" cy="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D-Spray"/>
          <p:cNvSpPr txBox="1"/>
          <p:nvPr/>
        </p:nvSpPr>
        <p:spPr>
          <a:xfrm>
            <a:off x="22407754" y="12782284"/>
            <a:ext cx="1128328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sz="2000" b="1" spc="-1">
                <a:solidFill>
                  <a:srgbClr val="2D2D2E"/>
                </a:solidFill>
              </a:defRPr>
            </a:lvl1pPr>
          </a:lstStyle>
          <a:p>
            <a:r>
              <a:t>D-Spray</a:t>
            </a:r>
          </a:p>
        </p:txBody>
      </p:sp>
      <p:pic>
        <p:nvPicPr>
          <p:cNvPr id="722" name="image12.png" descr="image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480" y="-11771280"/>
            <a:ext cx="19629001" cy="13715281"/>
          </a:xfrm>
          <a:prstGeom prst="rect">
            <a:avLst/>
          </a:prstGeom>
          <a:ln w="12700">
            <a:miter lim="400000"/>
          </a:ln>
        </p:spPr>
      </p:pic>
      <p:sp>
        <p:nvSpPr>
          <p:cNvPr id="723" name="Часто люди не замечают  симптомы дефицита витамина D"/>
          <p:cNvSpPr txBox="1"/>
          <p:nvPr/>
        </p:nvSpPr>
        <p:spPr>
          <a:xfrm>
            <a:off x="1304280" y="778439"/>
            <a:ext cx="22170960" cy="2606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defRPr sz="8000" b="1" spc="-1">
                <a:solidFill>
                  <a:srgbClr val="FFFFFF"/>
                </a:solidFill>
              </a:defRPr>
            </a:pPr>
            <a:r>
              <a:rPr dirty="0" err="1"/>
              <a:t>Часто</a:t>
            </a:r>
            <a:r>
              <a:rPr dirty="0"/>
              <a:t> </a:t>
            </a:r>
            <a:r>
              <a:rPr dirty="0" err="1"/>
              <a:t>люди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замечают</a:t>
            </a:r>
            <a:r>
              <a:rPr dirty="0"/>
              <a:t> </a:t>
            </a:r>
            <a:br>
              <a:rPr dirty="0"/>
            </a:br>
            <a:r>
              <a:rPr dirty="0" err="1">
                <a:solidFill>
                  <a:srgbClr val="FDF098"/>
                </a:solidFill>
              </a:rPr>
              <a:t>симптомы</a:t>
            </a:r>
            <a:r>
              <a:rPr dirty="0">
                <a:solidFill>
                  <a:srgbClr val="FDF098"/>
                </a:solidFill>
              </a:rPr>
              <a:t> </a:t>
            </a:r>
            <a:r>
              <a:rPr dirty="0" err="1">
                <a:solidFill>
                  <a:srgbClr val="FDF098"/>
                </a:solidFill>
              </a:rPr>
              <a:t>дефицита</a:t>
            </a:r>
            <a:r>
              <a:rPr dirty="0">
                <a:solidFill>
                  <a:srgbClr val="FDF098"/>
                </a:solidFill>
              </a:rPr>
              <a:t> </a:t>
            </a:r>
            <a:r>
              <a:rPr dirty="0" err="1"/>
              <a:t>витамина</a:t>
            </a:r>
            <a:r>
              <a:rPr dirty="0"/>
              <a:t> D</a:t>
            </a:r>
            <a:r>
              <a:rPr lang="en-US" sz="8000" b="1" baseline="-25000" dirty="0">
                <a:solidFill>
                  <a:schemeClr val="bg1"/>
                </a:solidFill>
              </a:rPr>
              <a:t>3</a:t>
            </a:r>
            <a:r>
              <a:rPr dirty="0"/>
              <a:t> </a:t>
            </a:r>
          </a:p>
        </p:txBody>
      </p:sp>
      <p:grpSp>
        <p:nvGrpSpPr>
          <p:cNvPr id="726" name="Сгруппировать"/>
          <p:cNvGrpSpPr/>
          <p:nvPr/>
        </p:nvGrpSpPr>
        <p:grpSpPr>
          <a:xfrm>
            <a:off x="23723999" y="-2041920"/>
            <a:ext cx="3854162" cy="4946401"/>
            <a:chOff x="0" y="0"/>
            <a:chExt cx="3854160" cy="4946400"/>
          </a:xfrm>
        </p:grpSpPr>
        <p:pic>
          <p:nvPicPr>
            <p:cNvPr id="724" name="image13.png" descr="image1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6760" y="461519"/>
              <a:ext cx="1517401" cy="44848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5" name="image14.png" descr="image14.png"/>
            <p:cNvPicPr>
              <a:picLocks noChangeAspect="1"/>
            </p:cNvPicPr>
            <p:nvPr/>
          </p:nvPicPr>
          <p:blipFill>
            <a:blip r:embed="rId7">
              <a:alphaModFix amt="76000"/>
            </a:blip>
            <a:stretch>
              <a:fillRect/>
            </a:stretch>
          </p:blipFill>
          <p:spPr>
            <a:xfrm flipH="1">
              <a:off x="0" y="0"/>
              <a:ext cx="2631601" cy="18385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27" name="О гиповитаминозе могут косвенно сообщать некоторые признаки.…"/>
          <p:cNvSpPr txBox="1"/>
          <p:nvPr/>
        </p:nvSpPr>
        <p:spPr>
          <a:xfrm>
            <a:off x="1322999" y="4076788"/>
            <a:ext cx="20257202" cy="1473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600" spc="-111">
                <a:solidFill>
                  <a:srgbClr val="FFFFFF"/>
                </a:solidFill>
              </a:defRPr>
            </a:pPr>
            <a:r>
              <a:rPr dirty="0"/>
              <a:t>О </a:t>
            </a:r>
            <a:r>
              <a:rPr dirty="0" err="1"/>
              <a:t>гиповитаминозе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косвенно</a:t>
            </a:r>
            <a:r>
              <a:rPr dirty="0"/>
              <a:t> </a:t>
            </a:r>
            <a:r>
              <a:rPr dirty="0" err="1"/>
              <a:t>сообщать</a:t>
            </a:r>
            <a:r>
              <a:rPr dirty="0"/>
              <a:t> </a:t>
            </a:r>
            <a:r>
              <a:rPr dirty="0" err="1"/>
              <a:t>некоторые</a:t>
            </a:r>
            <a:r>
              <a:rPr dirty="0"/>
              <a:t> </a:t>
            </a:r>
            <a:r>
              <a:rPr dirty="0" err="1"/>
              <a:t>признаки</a:t>
            </a:r>
            <a:r>
              <a:rPr dirty="0"/>
              <a:t>.</a:t>
            </a:r>
            <a:endParaRPr spc="-1" dirty="0"/>
          </a:p>
          <a:p>
            <a:pPr>
              <a:lnSpc>
                <a:spcPct val="120000"/>
              </a:lnSpc>
              <a:defRPr sz="3600" spc="-111">
                <a:solidFill>
                  <a:srgbClr val="FFFFFF"/>
                </a:solidFill>
              </a:defRPr>
            </a:pPr>
            <a:r>
              <a:rPr lang="ru-RU" dirty="0"/>
              <a:t>С</a:t>
            </a:r>
            <a:r>
              <a:rPr dirty="0" err="1"/>
              <a:t>реди</a:t>
            </a:r>
            <a:r>
              <a:rPr dirty="0"/>
              <a:t> </a:t>
            </a:r>
            <a:r>
              <a:rPr dirty="0" err="1"/>
              <a:t>них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быть</a:t>
            </a:r>
            <a:r>
              <a:rPr dirty="0"/>
              <a:t>:</a:t>
            </a:r>
          </a:p>
        </p:txBody>
      </p:sp>
      <p:sp>
        <p:nvSpPr>
          <p:cNvPr id="728" name="Хрупкость костей, боли в спине и суставах"/>
          <p:cNvSpPr txBox="1"/>
          <p:nvPr/>
        </p:nvSpPr>
        <p:spPr>
          <a:xfrm>
            <a:off x="1335599" y="10474575"/>
            <a:ext cx="3782161" cy="167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100" spc="-97">
                <a:solidFill>
                  <a:srgbClr val="FFFFFF"/>
                </a:solidFill>
              </a:defRPr>
            </a:pPr>
            <a:r>
              <a:t>Хрупкость костей, боли в спине</a:t>
            </a:r>
            <a:br/>
            <a:r>
              <a:t>и суставах</a:t>
            </a:r>
          </a:p>
        </p:txBody>
      </p:sp>
      <p:sp>
        <p:nvSpPr>
          <p:cNvPr id="729" name="Изменения настроения — апатия"/>
          <p:cNvSpPr txBox="1"/>
          <p:nvPr/>
        </p:nvSpPr>
        <p:spPr>
          <a:xfrm>
            <a:off x="20506320" y="10474613"/>
            <a:ext cx="2934361" cy="15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08000"/>
              </a:lnSpc>
              <a:defRPr sz="3100" spc="-103">
                <a:solidFill>
                  <a:srgbClr val="FFFFFF"/>
                </a:solidFill>
              </a:defRPr>
            </a:pPr>
            <a:r>
              <a:t>Изменения</a:t>
            </a:r>
            <a:br/>
            <a:r>
              <a:t>настроения — апатия</a:t>
            </a:r>
          </a:p>
        </p:txBody>
      </p:sp>
      <p:sp>
        <p:nvSpPr>
          <p:cNvPr id="730" name="Снижение выносливости"/>
          <p:cNvSpPr txBox="1"/>
          <p:nvPr/>
        </p:nvSpPr>
        <p:spPr>
          <a:xfrm>
            <a:off x="8973360" y="10474386"/>
            <a:ext cx="3317760" cy="1079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08000"/>
              </a:lnSpc>
              <a:defRPr sz="3100" spc="-1">
                <a:solidFill>
                  <a:srgbClr val="FFFFFF"/>
                </a:solidFill>
              </a:defRPr>
            </a:pPr>
            <a:r>
              <a:t>Снижение</a:t>
            </a:r>
            <a:br/>
            <a:r>
              <a:t>выносливости</a:t>
            </a:r>
          </a:p>
        </p:txBody>
      </p:sp>
      <p:sp>
        <p:nvSpPr>
          <p:cNvPr id="731" name="Мышечная слабость"/>
          <p:cNvSpPr txBox="1"/>
          <p:nvPr/>
        </p:nvSpPr>
        <p:spPr>
          <a:xfrm>
            <a:off x="5173200" y="10474386"/>
            <a:ext cx="2448001" cy="1079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sz="3100" spc="-103">
                <a:solidFill>
                  <a:srgbClr val="FFFFFF"/>
                </a:solidFill>
              </a:defRPr>
            </a:lvl1pPr>
          </a:lstStyle>
          <a:p>
            <a:r>
              <a:t>Мышечная слабость</a:t>
            </a:r>
          </a:p>
        </p:txBody>
      </p:sp>
      <p:sp>
        <p:nvSpPr>
          <p:cNvPr id="732" name="Частые респираторные инфекции"/>
          <p:cNvSpPr txBox="1"/>
          <p:nvPr/>
        </p:nvSpPr>
        <p:spPr>
          <a:xfrm>
            <a:off x="12858480" y="10474613"/>
            <a:ext cx="3130921" cy="15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sz="3100" spc="-1">
                <a:solidFill>
                  <a:srgbClr val="FFFFFF"/>
                </a:solidFill>
              </a:defRPr>
            </a:lvl1pPr>
          </a:lstStyle>
          <a:p>
            <a:r>
              <a:t>Частые респираторные инфекции </a:t>
            </a:r>
          </a:p>
        </p:txBody>
      </p:sp>
      <p:sp>
        <p:nvSpPr>
          <p:cNvPr id="733" name="Обострение кожных заболеваний"/>
          <p:cNvSpPr txBox="1"/>
          <p:nvPr/>
        </p:nvSpPr>
        <p:spPr>
          <a:xfrm>
            <a:off x="16682400" y="10474613"/>
            <a:ext cx="3130921" cy="15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sz="3100" spc="-1">
                <a:solidFill>
                  <a:srgbClr val="FFFFFF"/>
                </a:solidFill>
              </a:defRPr>
            </a:lvl1pPr>
          </a:lstStyle>
          <a:p>
            <a:r>
              <a:t>Обострение кожных заболеваний</a:t>
            </a:r>
          </a:p>
        </p:txBody>
      </p:sp>
      <p:grpSp>
        <p:nvGrpSpPr>
          <p:cNvPr id="736" name="Сгруппировать"/>
          <p:cNvGrpSpPr/>
          <p:nvPr/>
        </p:nvGrpSpPr>
        <p:grpSpPr>
          <a:xfrm>
            <a:off x="2040120" y="7379999"/>
            <a:ext cx="311401" cy="1150921"/>
            <a:chOff x="0" y="0"/>
            <a:chExt cx="311400" cy="1150919"/>
          </a:xfrm>
        </p:grpSpPr>
        <p:sp>
          <p:nvSpPr>
            <p:cNvPr id="734" name="Кружок"/>
            <p:cNvSpPr/>
            <p:nvPr/>
          </p:nvSpPr>
          <p:spPr>
            <a:xfrm rot="16200000">
              <a:off x="0" y="0"/>
              <a:ext cx="311400" cy="311401"/>
            </a:xfrm>
            <a:prstGeom prst="ellipse">
              <a:avLst/>
            </a:prstGeom>
            <a:solidFill>
              <a:srgbClr val="FAF0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35" name="Линия"/>
            <p:cNvSpPr/>
            <p:nvPr/>
          </p:nvSpPr>
          <p:spPr>
            <a:xfrm flipV="1">
              <a:off x="155880" y="203040"/>
              <a:ext cx="360" cy="947880"/>
            </a:xfrm>
            <a:prstGeom prst="line">
              <a:avLst/>
            </a:prstGeom>
            <a:noFill/>
            <a:ln w="38100" cap="flat">
              <a:solidFill>
                <a:srgbClr val="FDF09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39" name="Сгруппировать"/>
          <p:cNvGrpSpPr/>
          <p:nvPr/>
        </p:nvGrpSpPr>
        <p:grpSpPr>
          <a:xfrm>
            <a:off x="5891400" y="7379999"/>
            <a:ext cx="311401" cy="1150921"/>
            <a:chOff x="0" y="0"/>
            <a:chExt cx="311400" cy="1150919"/>
          </a:xfrm>
        </p:grpSpPr>
        <p:sp>
          <p:nvSpPr>
            <p:cNvPr id="737" name="Кружок"/>
            <p:cNvSpPr/>
            <p:nvPr/>
          </p:nvSpPr>
          <p:spPr>
            <a:xfrm rot="16200000">
              <a:off x="0" y="0"/>
              <a:ext cx="311400" cy="311401"/>
            </a:xfrm>
            <a:prstGeom prst="ellipse">
              <a:avLst/>
            </a:prstGeom>
            <a:solidFill>
              <a:srgbClr val="FAF0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38" name="Линия"/>
            <p:cNvSpPr/>
            <p:nvPr/>
          </p:nvSpPr>
          <p:spPr>
            <a:xfrm flipV="1">
              <a:off x="155880" y="203040"/>
              <a:ext cx="360" cy="947880"/>
            </a:xfrm>
            <a:prstGeom prst="line">
              <a:avLst/>
            </a:prstGeom>
            <a:noFill/>
            <a:ln w="38100" cap="flat">
              <a:solidFill>
                <a:srgbClr val="FDF09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42" name="Сгруппировать"/>
          <p:cNvGrpSpPr/>
          <p:nvPr/>
        </p:nvGrpSpPr>
        <p:grpSpPr>
          <a:xfrm>
            <a:off x="9704520" y="7379999"/>
            <a:ext cx="311401" cy="1150921"/>
            <a:chOff x="0" y="0"/>
            <a:chExt cx="311400" cy="1150919"/>
          </a:xfrm>
        </p:grpSpPr>
        <p:sp>
          <p:nvSpPr>
            <p:cNvPr id="740" name="Кружок"/>
            <p:cNvSpPr/>
            <p:nvPr/>
          </p:nvSpPr>
          <p:spPr>
            <a:xfrm rot="16200000">
              <a:off x="0" y="0"/>
              <a:ext cx="311400" cy="311401"/>
            </a:xfrm>
            <a:prstGeom prst="ellipse">
              <a:avLst/>
            </a:prstGeom>
            <a:solidFill>
              <a:srgbClr val="FAF0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41" name="Линия"/>
            <p:cNvSpPr/>
            <p:nvPr/>
          </p:nvSpPr>
          <p:spPr>
            <a:xfrm flipV="1">
              <a:off x="155880" y="203040"/>
              <a:ext cx="360" cy="947880"/>
            </a:xfrm>
            <a:prstGeom prst="line">
              <a:avLst/>
            </a:prstGeom>
            <a:noFill/>
            <a:ln w="38100" cap="flat">
              <a:solidFill>
                <a:srgbClr val="FDF09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45" name="Сгруппировать"/>
          <p:cNvGrpSpPr/>
          <p:nvPr/>
        </p:nvGrpSpPr>
        <p:grpSpPr>
          <a:xfrm>
            <a:off x="13530239" y="7379999"/>
            <a:ext cx="311401" cy="1150921"/>
            <a:chOff x="0" y="0"/>
            <a:chExt cx="311400" cy="1150919"/>
          </a:xfrm>
        </p:grpSpPr>
        <p:sp>
          <p:nvSpPr>
            <p:cNvPr id="743" name="Кружок"/>
            <p:cNvSpPr/>
            <p:nvPr/>
          </p:nvSpPr>
          <p:spPr>
            <a:xfrm rot="16200000">
              <a:off x="0" y="0"/>
              <a:ext cx="311400" cy="311401"/>
            </a:xfrm>
            <a:prstGeom prst="ellipse">
              <a:avLst/>
            </a:prstGeom>
            <a:solidFill>
              <a:srgbClr val="FAF0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44" name="Линия"/>
            <p:cNvSpPr/>
            <p:nvPr/>
          </p:nvSpPr>
          <p:spPr>
            <a:xfrm flipV="1">
              <a:off x="155880" y="203040"/>
              <a:ext cx="360" cy="947880"/>
            </a:xfrm>
            <a:prstGeom prst="line">
              <a:avLst/>
            </a:prstGeom>
            <a:noFill/>
            <a:ln w="38100" cap="flat">
              <a:solidFill>
                <a:srgbClr val="FDF09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48" name="Сгруппировать"/>
          <p:cNvGrpSpPr/>
          <p:nvPr/>
        </p:nvGrpSpPr>
        <p:grpSpPr>
          <a:xfrm>
            <a:off x="17406720" y="7379999"/>
            <a:ext cx="311401" cy="1150921"/>
            <a:chOff x="0" y="0"/>
            <a:chExt cx="311400" cy="1150919"/>
          </a:xfrm>
        </p:grpSpPr>
        <p:sp>
          <p:nvSpPr>
            <p:cNvPr id="746" name="Кружок"/>
            <p:cNvSpPr/>
            <p:nvPr/>
          </p:nvSpPr>
          <p:spPr>
            <a:xfrm rot="16200000">
              <a:off x="0" y="0"/>
              <a:ext cx="311400" cy="311401"/>
            </a:xfrm>
            <a:prstGeom prst="ellipse">
              <a:avLst/>
            </a:prstGeom>
            <a:solidFill>
              <a:srgbClr val="FAF0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47" name="Линия"/>
            <p:cNvSpPr/>
            <p:nvPr/>
          </p:nvSpPr>
          <p:spPr>
            <a:xfrm flipV="1">
              <a:off x="155880" y="203040"/>
              <a:ext cx="360" cy="947880"/>
            </a:xfrm>
            <a:prstGeom prst="line">
              <a:avLst/>
            </a:prstGeom>
            <a:noFill/>
            <a:ln w="38100" cap="flat">
              <a:solidFill>
                <a:srgbClr val="FDF09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51" name="Сгруппировать"/>
          <p:cNvGrpSpPr/>
          <p:nvPr/>
        </p:nvGrpSpPr>
        <p:grpSpPr>
          <a:xfrm>
            <a:off x="21207240" y="7379999"/>
            <a:ext cx="311401" cy="1150921"/>
            <a:chOff x="0" y="0"/>
            <a:chExt cx="311400" cy="1150919"/>
          </a:xfrm>
        </p:grpSpPr>
        <p:sp>
          <p:nvSpPr>
            <p:cNvPr id="749" name="Кружок"/>
            <p:cNvSpPr/>
            <p:nvPr/>
          </p:nvSpPr>
          <p:spPr>
            <a:xfrm rot="16200000">
              <a:off x="0" y="0"/>
              <a:ext cx="311400" cy="311401"/>
            </a:xfrm>
            <a:prstGeom prst="ellipse">
              <a:avLst/>
            </a:prstGeom>
            <a:solidFill>
              <a:srgbClr val="FAF0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50" name="Линия"/>
            <p:cNvSpPr/>
            <p:nvPr/>
          </p:nvSpPr>
          <p:spPr>
            <a:xfrm flipV="1">
              <a:off x="155880" y="203040"/>
              <a:ext cx="360" cy="947880"/>
            </a:xfrm>
            <a:prstGeom prst="line">
              <a:avLst/>
            </a:prstGeom>
            <a:noFill/>
            <a:ln w="38100" cap="flat">
              <a:solidFill>
                <a:srgbClr val="FDF09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752" name="image41.png" descr="image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5880" y="7197120"/>
            <a:ext cx="24894001" cy="5839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5" name="Сгруппировать"/>
          <p:cNvGrpSpPr/>
          <p:nvPr/>
        </p:nvGrpSpPr>
        <p:grpSpPr>
          <a:xfrm>
            <a:off x="-785162" y="6875280"/>
            <a:ext cx="49409283" cy="583921"/>
            <a:chOff x="0" y="0"/>
            <a:chExt cx="49409281" cy="583919"/>
          </a:xfrm>
        </p:grpSpPr>
        <p:pic>
          <p:nvPicPr>
            <p:cNvPr id="753" name="image41.png" descr="image41.png"/>
            <p:cNvPicPr>
              <a:picLocks noChangeAspect="1"/>
            </p:cNvPicPr>
            <p:nvPr/>
          </p:nvPicPr>
          <p:blipFill>
            <a:blip r:embed="rId3">
              <a:alphaModFix amt="47000"/>
            </a:blip>
            <a:stretch>
              <a:fillRect/>
            </a:stretch>
          </p:blipFill>
          <p:spPr>
            <a:xfrm>
              <a:off x="-1" y="0"/>
              <a:ext cx="24894001" cy="583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4" name="image41.png" descr="image41.png"/>
            <p:cNvPicPr>
              <a:picLocks noChangeAspect="1"/>
            </p:cNvPicPr>
            <p:nvPr/>
          </p:nvPicPr>
          <p:blipFill>
            <a:blip r:embed="rId3">
              <a:alphaModFix amt="48000"/>
            </a:blip>
            <a:stretch>
              <a:fillRect/>
            </a:stretch>
          </p:blipFill>
          <p:spPr>
            <a:xfrm>
              <a:off x="24515280" y="0"/>
              <a:ext cx="24894001" cy="583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8" name="Сгруппировать"/>
          <p:cNvGrpSpPr/>
          <p:nvPr/>
        </p:nvGrpSpPr>
        <p:grpSpPr>
          <a:xfrm>
            <a:off x="-785162" y="7548480"/>
            <a:ext cx="49409283" cy="583921"/>
            <a:chOff x="0" y="0"/>
            <a:chExt cx="49409281" cy="583919"/>
          </a:xfrm>
        </p:grpSpPr>
        <p:pic>
          <p:nvPicPr>
            <p:cNvPr id="756" name="image41.png" descr="image41.png"/>
            <p:cNvPicPr>
              <a:picLocks noChangeAspect="1"/>
            </p:cNvPicPr>
            <p:nvPr/>
          </p:nvPicPr>
          <p:blipFill>
            <a:blip r:embed="rId3">
              <a:alphaModFix amt="47000"/>
            </a:blip>
            <a:stretch>
              <a:fillRect/>
            </a:stretch>
          </p:blipFill>
          <p:spPr>
            <a:xfrm>
              <a:off x="-1" y="0"/>
              <a:ext cx="24894001" cy="583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7" name="image41.png" descr="image41.png"/>
            <p:cNvPicPr>
              <a:picLocks noChangeAspect="1"/>
            </p:cNvPicPr>
            <p:nvPr/>
          </p:nvPicPr>
          <p:blipFill>
            <a:blip r:embed="rId3">
              <a:alphaModFix amt="48000"/>
            </a:blip>
            <a:stretch>
              <a:fillRect/>
            </a:stretch>
          </p:blipFill>
          <p:spPr>
            <a:xfrm>
              <a:off x="24515280" y="0"/>
              <a:ext cx="24894001" cy="583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61" name="Сгруппировать"/>
          <p:cNvGrpSpPr/>
          <p:nvPr/>
        </p:nvGrpSpPr>
        <p:grpSpPr>
          <a:xfrm>
            <a:off x="-785162" y="7964640"/>
            <a:ext cx="49409283" cy="583921"/>
            <a:chOff x="0" y="0"/>
            <a:chExt cx="49409281" cy="583919"/>
          </a:xfrm>
        </p:grpSpPr>
        <p:pic>
          <p:nvPicPr>
            <p:cNvPr id="759" name="image41.png" descr="image41.png"/>
            <p:cNvPicPr>
              <a:picLocks noChangeAspect="1"/>
            </p:cNvPicPr>
            <p:nvPr/>
          </p:nvPicPr>
          <p:blipFill>
            <a:blip r:embed="rId3">
              <a:alphaModFix amt="7000"/>
            </a:blip>
            <a:stretch>
              <a:fillRect/>
            </a:stretch>
          </p:blipFill>
          <p:spPr>
            <a:xfrm>
              <a:off x="-1" y="0"/>
              <a:ext cx="24894001" cy="583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0" name="image41.png" descr="image41.png"/>
            <p:cNvPicPr>
              <a:picLocks noChangeAspect="1"/>
            </p:cNvPicPr>
            <p:nvPr/>
          </p:nvPicPr>
          <p:blipFill>
            <a:blip r:embed="rId3">
              <a:alphaModFix amt="6000"/>
            </a:blip>
            <a:stretch>
              <a:fillRect/>
            </a:stretch>
          </p:blipFill>
          <p:spPr>
            <a:xfrm>
              <a:off x="24515280" y="0"/>
              <a:ext cx="24894001" cy="583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62" name="image42.png" descr="image42.png"/>
          <p:cNvPicPr>
            <a:picLocks noChangeAspect="1"/>
          </p:cNvPicPr>
          <p:nvPr/>
        </p:nvPicPr>
        <p:blipFill>
          <a:blip r:embed="rId8"/>
          <a:srcRect l="287" r="286"/>
          <a:stretch>
            <a:fillRect/>
          </a:stretch>
        </p:blipFill>
        <p:spPr>
          <a:xfrm>
            <a:off x="16944480" y="8692919"/>
            <a:ext cx="1342801" cy="1297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3" name="image43.png" descr="image43.png"/>
          <p:cNvPicPr>
            <a:picLocks noChangeAspect="1"/>
          </p:cNvPicPr>
          <p:nvPr/>
        </p:nvPicPr>
        <p:blipFill>
          <a:blip r:embed="rId9"/>
          <a:srcRect l="287" r="287"/>
          <a:stretch>
            <a:fillRect/>
          </a:stretch>
        </p:blipFill>
        <p:spPr>
          <a:xfrm>
            <a:off x="5432040" y="8709120"/>
            <a:ext cx="1230481" cy="118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image44.png" descr="image44.png"/>
          <p:cNvPicPr>
            <a:picLocks noChangeAspect="1"/>
          </p:cNvPicPr>
          <p:nvPr/>
        </p:nvPicPr>
        <p:blipFill>
          <a:blip r:embed="rId10"/>
          <a:srcRect l="287" r="286"/>
          <a:stretch>
            <a:fillRect/>
          </a:stretch>
        </p:blipFill>
        <p:spPr>
          <a:xfrm>
            <a:off x="13002120" y="8680319"/>
            <a:ext cx="1342801" cy="1297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image45.png" descr="image45.png"/>
          <p:cNvPicPr>
            <a:picLocks noChangeAspect="1"/>
          </p:cNvPicPr>
          <p:nvPr/>
        </p:nvPicPr>
        <p:blipFill>
          <a:blip r:embed="rId11"/>
          <a:srcRect l="287" r="287"/>
          <a:stretch>
            <a:fillRect/>
          </a:stretch>
        </p:blipFill>
        <p:spPr>
          <a:xfrm>
            <a:off x="20622600" y="8616239"/>
            <a:ext cx="1396081" cy="1348921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Кружок"/>
          <p:cNvSpPr/>
          <p:nvPr/>
        </p:nvSpPr>
        <p:spPr>
          <a:xfrm>
            <a:off x="5250960" y="8526240"/>
            <a:ext cx="1554481" cy="1554481"/>
          </a:xfrm>
          <a:prstGeom prst="ellips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7" name="Кружок"/>
          <p:cNvSpPr/>
          <p:nvPr/>
        </p:nvSpPr>
        <p:spPr>
          <a:xfrm>
            <a:off x="9082799" y="8526240"/>
            <a:ext cx="1554481" cy="1554481"/>
          </a:xfrm>
          <a:prstGeom prst="ellips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8" name="Кружок"/>
          <p:cNvSpPr/>
          <p:nvPr/>
        </p:nvSpPr>
        <p:spPr>
          <a:xfrm>
            <a:off x="12908880" y="8526240"/>
            <a:ext cx="1554481" cy="1554481"/>
          </a:xfrm>
          <a:prstGeom prst="ellips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9" name="Кружок"/>
          <p:cNvSpPr/>
          <p:nvPr/>
        </p:nvSpPr>
        <p:spPr>
          <a:xfrm>
            <a:off x="16785359" y="8526240"/>
            <a:ext cx="1554481" cy="1554481"/>
          </a:xfrm>
          <a:prstGeom prst="ellips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70" name="Кружок"/>
          <p:cNvSpPr/>
          <p:nvPr/>
        </p:nvSpPr>
        <p:spPr>
          <a:xfrm>
            <a:off x="20555999" y="8526240"/>
            <a:ext cx="1554481" cy="1554481"/>
          </a:xfrm>
          <a:prstGeom prst="ellips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71" name="image46.png" descr="image46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63160" y="8632800"/>
            <a:ext cx="1230121" cy="1188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Потери костной ткани"/>
          <p:cNvSpPr txBox="1"/>
          <p:nvPr/>
        </p:nvSpPr>
        <p:spPr>
          <a:xfrm>
            <a:off x="12995509" y="10501261"/>
            <a:ext cx="6895572" cy="1174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279" tIns="71279" rIns="71279" bIns="71279" anchor="ctr">
            <a:spAutoFit/>
          </a:bodyPr>
          <a:lstStyle/>
          <a:p>
            <a:pPr algn="ctr">
              <a:lnSpc>
                <a:spcPct val="108000"/>
              </a:lnSpc>
              <a:defRPr sz="3100" spc="-1">
                <a:solidFill>
                  <a:srgbClr val="FFFFFF"/>
                </a:solidFill>
              </a:defRPr>
            </a:pPr>
            <a:r>
              <a:rPr b="1" dirty="0" err="1"/>
              <a:t>Потери</a:t>
            </a:r>
            <a:br>
              <a:rPr b="1" dirty="0"/>
            </a:br>
            <a:r>
              <a:rPr b="1" dirty="0" err="1"/>
              <a:t>костной</a:t>
            </a:r>
            <a:r>
              <a:rPr b="1" dirty="0"/>
              <a:t> </a:t>
            </a:r>
            <a:r>
              <a:rPr b="1" dirty="0" err="1"/>
              <a:t>ткани</a:t>
            </a:r>
            <a:endParaRPr lang="ru-RU" b="1" dirty="0"/>
          </a:p>
        </p:txBody>
      </p:sp>
      <p:grpSp>
        <p:nvGrpSpPr>
          <p:cNvPr id="776" name="Сгруппировать"/>
          <p:cNvGrpSpPr/>
          <p:nvPr/>
        </p:nvGrpSpPr>
        <p:grpSpPr>
          <a:xfrm>
            <a:off x="15616679" y="8587546"/>
            <a:ext cx="1630801" cy="1630801"/>
            <a:chOff x="0" y="0"/>
            <a:chExt cx="1630799" cy="1630799"/>
          </a:xfrm>
        </p:grpSpPr>
        <p:sp>
          <p:nvSpPr>
            <p:cNvPr id="774" name="Кружок"/>
            <p:cNvSpPr/>
            <p:nvPr/>
          </p:nvSpPr>
          <p:spPr>
            <a:xfrm>
              <a:off x="0" y="0"/>
              <a:ext cx="1630800" cy="1630800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775" name="image47.png" descr="image4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480" y="224280"/>
              <a:ext cx="1149841" cy="1182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77" name="image7.png" descr="image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560" y="12793680"/>
            <a:ext cx="1774081" cy="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778" name="D-Spray"/>
          <p:cNvSpPr txBox="1"/>
          <p:nvPr/>
        </p:nvSpPr>
        <p:spPr>
          <a:xfrm>
            <a:off x="22407754" y="12782284"/>
            <a:ext cx="1128328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sz="2000" b="1" spc="-1">
                <a:solidFill>
                  <a:srgbClr val="2D2D2E"/>
                </a:solidFill>
              </a:defRPr>
            </a:lvl1pPr>
          </a:lstStyle>
          <a:p>
            <a:r>
              <a:t>D-Spray</a:t>
            </a:r>
          </a:p>
        </p:txBody>
      </p:sp>
      <p:pic>
        <p:nvPicPr>
          <p:cNvPr id="779" name="image12.png" descr="image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480" y="-11771280"/>
            <a:ext cx="19629001" cy="13715281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Регулярный прием витамина D существенно снижает риски:"/>
          <p:cNvSpPr txBox="1"/>
          <p:nvPr/>
        </p:nvSpPr>
        <p:spPr>
          <a:xfrm>
            <a:off x="761039" y="637139"/>
            <a:ext cx="22670642" cy="2606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defRPr sz="8000" b="1" spc="-1">
                <a:solidFill>
                  <a:srgbClr val="FFFFFF"/>
                </a:solidFill>
              </a:defRPr>
            </a:pPr>
            <a:r>
              <a:rPr dirty="0" err="1"/>
              <a:t>Регулярный</a:t>
            </a:r>
            <a:r>
              <a:rPr dirty="0"/>
              <a:t> </a:t>
            </a:r>
            <a:r>
              <a:rPr dirty="0" err="1"/>
              <a:t>прием</a:t>
            </a:r>
            <a:r>
              <a:rPr dirty="0"/>
              <a:t> </a:t>
            </a:r>
            <a:r>
              <a:rPr dirty="0" err="1">
                <a:solidFill>
                  <a:srgbClr val="FDF098"/>
                </a:solidFill>
              </a:rPr>
              <a:t>витамина</a:t>
            </a:r>
            <a:r>
              <a:rPr dirty="0">
                <a:solidFill>
                  <a:srgbClr val="E1343E"/>
                </a:solidFill>
              </a:rPr>
              <a:t> </a:t>
            </a:r>
            <a:r>
              <a:rPr dirty="0">
                <a:solidFill>
                  <a:srgbClr val="FDF098"/>
                </a:solidFill>
              </a:rPr>
              <a:t>D</a:t>
            </a:r>
            <a:r>
              <a:rPr lang="en-US" sz="8000" baseline="-25000" dirty="0">
                <a:solidFill>
                  <a:srgbClr val="FDF098"/>
                </a:solidFill>
              </a:rPr>
              <a:t>3</a:t>
            </a:r>
            <a:br>
              <a:rPr dirty="0">
                <a:solidFill>
                  <a:srgbClr val="FDF098"/>
                </a:solidFill>
              </a:rPr>
            </a:br>
            <a:r>
              <a:rPr dirty="0" err="1">
                <a:solidFill>
                  <a:srgbClr val="FDF098"/>
                </a:solidFill>
              </a:rPr>
              <a:t>существенно</a:t>
            </a:r>
            <a:r>
              <a:rPr dirty="0">
                <a:solidFill>
                  <a:srgbClr val="FDF098"/>
                </a:solidFill>
              </a:rPr>
              <a:t> </a:t>
            </a:r>
            <a:r>
              <a:rPr dirty="0" err="1">
                <a:solidFill>
                  <a:srgbClr val="FDF098"/>
                </a:solidFill>
              </a:rPr>
              <a:t>снижает</a:t>
            </a:r>
            <a:r>
              <a:rPr dirty="0">
                <a:solidFill>
                  <a:srgbClr val="FDF098"/>
                </a:solidFill>
              </a:rPr>
              <a:t> </a:t>
            </a:r>
            <a:r>
              <a:rPr dirty="0" err="1">
                <a:solidFill>
                  <a:srgbClr val="FDF098"/>
                </a:solidFill>
              </a:rPr>
              <a:t>риски</a:t>
            </a:r>
            <a:endParaRPr dirty="0">
              <a:solidFill>
                <a:srgbClr val="FDF098"/>
              </a:solidFill>
            </a:endParaRPr>
          </a:p>
        </p:txBody>
      </p:sp>
      <p:sp>
        <p:nvSpPr>
          <p:cNvPr id="781" name="Развития сердечно-сосудистых заболеваний"/>
          <p:cNvSpPr txBox="1"/>
          <p:nvPr/>
        </p:nvSpPr>
        <p:spPr>
          <a:xfrm>
            <a:off x="5826482" y="10444002"/>
            <a:ext cx="6038027" cy="1288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279" tIns="71279" rIns="71279" bIns="71279" anchor="ctr">
            <a:spAutoFit/>
          </a:bodyPr>
          <a:lstStyle>
            <a:lvl1pPr algn="ctr">
              <a:lnSpc>
                <a:spcPct val="120000"/>
              </a:lnSpc>
              <a:defRPr sz="3100" spc="-1">
                <a:solidFill>
                  <a:srgbClr val="FFFFFF"/>
                </a:solidFill>
              </a:defRPr>
            </a:lvl1pPr>
          </a:lstStyle>
          <a:p>
            <a:r>
              <a:rPr b="1" dirty="0" err="1"/>
              <a:t>Развития</a:t>
            </a:r>
            <a:r>
              <a:rPr b="1" dirty="0"/>
              <a:t> </a:t>
            </a:r>
            <a:r>
              <a:rPr b="1" dirty="0" err="1"/>
              <a:t>сердечно-сосудистых</a:t>
            </a:r>
            <a:r>
              <a:rPr b="1" dirty="0"/>
              <a:t> </a:t>
            </a:r>
            <a:r>
              <a:rPr b="1" dirty="0" err="1"/>
              <a:t>заболеваний</a:t>
            </a:r>
            <a:r>
              <a:rPr dirty="0"/>
              <a:t> </a:t>
            </a:r>
          </a:p>
        </p:txBody>
      </p:sp>
      <p:sp>
        <p:nvSpPr>
          <p:cNvPr id="782" name="Угасания репродуктивной функции"/>
          <p:cNvSpPr txBox="1"/>
          <p:nvPr/>
        </p:nvSpPr>
        <p:spPr>
          <a:xfrm>
            <a:off x="1767510" y="6821583"/>
            <a:ext cx="5863053" cy="113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279" tIns="71279" rIns="71279" bIns="71279" anchor="ctr">
            <a:spAutoFit/>
          </a:bodyPr>
          <a:lstStyle/>
          <a:p>
            <a:pPr algn="ctr">
              <a:lnSpc>
                <a:spcPct val="108000"/>
              </a:lnSpc>
              <a:defRPr sz="3100" spc="-1">
                <a:solidFill>
                  <a:srgbClr val="FFFFFF"/>
                </a:solidFill>
              </a:defRPr>
            </a:pPr>
            <a:r>
              <a:rPr b="1" dirty="0" err="1"/>
              <a:t>Угасания</a:t>
            </a:r>
            <a:br>
              <a:rPr b="1" dirty="0"/>
            </a:br>
            <a:r>
              <a:rPr b="1" dirty="0" err="1"/>
              <a:t>репродуктивной</a:t>
            </a:r>
            <a:r>
              <a:rPr b="1" dirty="0"/>
              <a:t> </a:t>
            </a:r>
            <a:r>
              <a:rPr b="1" dirty="0" err="1"/>
              <a:t>функции</a:t>
            </a:r>
            <a:endParaRPr lang="ru-RU" b="1" dirty="0"/>
          </a:p>
        </p:txBody>
      </p:sp>
      <p:sp>
        <p:nvSpPr>
          <p:cNvPr id="783" name="Развития депрессии"/>
          <p:cNvSpPr txBox="1"/>
          <p:nvPr/>
        </p:nvSpPr>
        <p:spPr>
          <a:xfrm>
            <a:off x="8896321" y="6886479"/>
            <a:ext cx="7091281" cy="65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 algn="ctr">
              <a:lnSpc>
                <a:spcPct val="108000"/>
              </a:lnSpc>
              <a:defRPr sz="3100" spc="-1">
                <a:solidFill>
                  <a:srgbClr val="FFFFFF"/>
                </a:solidFill>
              </a:defRPr>
            </a:lvl1pPr>
          </a:lstStyle>
          <a:p>
            <a:r>
              <a:rPr b="1" dirty="0" err="1"/>
              <a:t>Развития</a:t>
            </a:r>
            <a:r>
              <a:rPr b="1" dirty="0"/>
              <a:t> </a:t>
            </a:r>
            <a:r>
              <a:rPr b="1" dirty="0" err="1"/>
              <a:t>депрессии</a:t>
            </a:r>
            <a:endParaRPr lang="ru-RU" b="1" dirty="0"/>
          </a:p>
        </p:txBody>
      </p:sp>
      <p:sp>
        <p:nvSpPr>
          <p:cNvPr id="784" name="Частых инфекционных заболеваний"/>
          <p:cNvSpPr txBox="1"/>
          <p:nvPr/>
        </p:nvSpPr>
        <p:spPr>
          <a:xfrm>
            <a:off x="17253360" y="6636654"/>
            <a:ext cx="6571441" cy="1651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 algn="ctr">
              <a:lnSpc>
                <a:spcPct val="108000"/>
              </a:lnSpc>
              <a:defRPr sz="3100" spc="-1">
                <a:solidFill>
                  <a:srgbClr val="FFFFFF"/>
                </a:solidFill>
              </a:defRPr>
            </a:pPr>
            <a:r>
              <a:rPr b="1" dirty="0" err="1"/>
              <a:t>Частых</a:t>
            </a:r>
            <a:r>
              <a:rPr b="1" dirty="0"/>
              <a:t> </a:t>
            </a:r>
            <a:endParaRPr lang="ru-RU" b="1" dirty="0"/>
          </a:p>
          <a:p>
            <a:pPr algn="ctr">
              <a:lnSpc>
                <a:spcPct val="108000"/>
              </a:lnSpc>
              <a:defRPr sz="3100" spc="-1">
                <a:solidFill>
                  <a:srgbClr val="FFFFFF"/>
                </a:solidFill>
              </a:defRPr>
            </a:pPr>
            <a:r>
              <a:rPr b="1" dirty="0" err="1"/>
              <a:t>инфекционных</a:t>
            </a:r>
            <a:br>
              <a:rPr b="1" dirty="0"/>
            </a:br>
            <a:r>
              <a:rPr b="1" dirty="0" err="1"/>
              <a:t>заболеваний</a:t>
            </a:r>
            <a:endParaRPr dirty="0"/>
          </a:p>
        </p:txBody>
      </p:sp>
      <p:grpSp>
        <p:nvGrpSpPr>
          <p:cNvPr id="787" name="Сгруппировать"/>
          <p:cNvGrpSpPr/>
          <p:nvPr/>
        </p:nvGrpSpPr>
        <p:grpSpPr>
          <a:xfrm>
            <a:off x="19723681" y="4941936"/>
            <a:ext cx="1630800" cy="1630800"/>
            <a:chOff x="0" y="0"/>
            <a:chExt cx="1630799" cy="1630799"/>
          </a:xfrm>
        </p:grpSpPr>
        <p:pic>
          <p:nvPicPr>
            <p:cNvPr id="785" name="image48.png" descr="image48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400" y="176040"/>
              <a:ext cx="1264681" cy="1279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6" name="Кружок"/>
            <p:cNvSpPr/>
            <p:nvPr/>
          </p:nvSpPr>
          <p:spPr>
            <a:xfrm>
              <a:off x="0" y="0"/>
              <a:ext cx="1630800" cy="1630800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90" name="Сгруппировать"/>
          <p:cNvGrpSpPr/>
          <p:nvPr/>
        </p:nvGrpSpPr>
        <p:grpSpPr>
          <a:xfrm>
            <a:off x="3773880" y="4938747"/>
            <a:ext cx="1630801" cy="1630801"/>
            <a:chOff x="0" y="0"/>
            <a:chExt cx="1630799" cy="1630799"/>
          </a:xfrm>
        </p:grpSpPr>
        <p:sp>
          <p:nvSpPr>
            <p:cNvPr id="788" name="Кружок"/>
            <p:cNvSpPr/>
            <p:nvPr/>
          </p:nvSpPr>
          <p:spPr>
            <a:xfrm>
              <a:off x="0" y="0"/>
              <a:ext cx="1630800" cy="1630800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789" name="image49.png" descr="image49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680" y="175679"/>
              <a:ext cx="1243081" cy="1279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93" name="Сгруппировать"/>
          <p:cNvGrpSpPr/>
          <p:nvPr/>
        </p:nvGrpSpPr>
        <p:grpSpPr>
          <a:xfrm>
            <a:off x="11626561" y="4941936"/>
            <a:ext cx="1630801" cy="1630800"/>
            <a:chOff x="0" y="0"/>
            <a:chExt cx="1630799" cy="1630799"/>
          </a:xfrm>
        </p:grpSpPr>
        <p:sp>
          <p:nvSpPr>
            <p:cNvPr id="791" name="Кружок"/>
            <p:cNvSpPr/>
            <p:nvPr/>
          </p:nvSpPr>
          <p:spPr>
            <a:xfrm>
              <a:off x="0" y="0"/>
              <a:ext cx="1630800" cy="1630800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792" name="image50.png" descr="image50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160" y="224280"/>
              <a:ext cx="1032481" cy="1182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96" name="Сгруппировать"/>
          <p:cNvGrpSpPr/>
          <p:nvPr/>
        </p:nvGrpSpPr>
        <p:grpSpPr>
          <a:xfrm>
            <a:off x="8018880" y="8587546"/>
            <a:ext cx="1630801" cy="1630801"/>
            <a:chOff x="0" y="0"/>
            <a:chExt cx="1630799" cy="1630799"/>
          </a:xfrm>
        </p:grpSpPr>
        <p:sp>
          <p:nvSpPr>
            <p:cNvPr id="794" name="Кружок"/>
            <p:cNvSpPr/>
            <p:nvPr/>
          </p:nvSpPr>
          <p:spPr>
            <a:xfrm>
              <a:off x="0" y="0"/>
              <a:ext cx="1630800" cy="1630800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795" name="image51.png" descr="image5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680" y="109080"/>
              <a:ext cx="1445761" cy="1412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TextBox 2"/>
          <p:cNvSpPr txBox="1"/>
          <p:nvPr/>
        </p:nvSpPr>
        <p:spPr>
          <a:xfrm>
            <a:off x="7281752" y="7165273"/>
            <a:ext cx="30553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FDF098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10150" y="6709753"/>
            <a:ext cx="30553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solidFill>
                  <a:srgbClr val="FDF098"/>
                </a:solidFill>
              </a:rPr>
              <a:t>6</a:t>
            </a: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DF098"/>
              </a:solidFill>
              <a:effectLst/>
              <a:uFillTx/>
              <a:sym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898396" y="7581891"/>
            <a:ext cx="30553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solidFill>
                  <a:srgbClr val="FDF098"/>
                </a:solidFill>
              </a:rPr>
              <a:t>7</a:t>
            </a: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DF098"/>
              </a:solidFill>
              <a:effectLst/>
              <a:uFillTx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441257" y="10866302"/>
            <a:ext cx="115993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solidFill>
                  <a:srgbClr val="FDF098"/>
                </a:solidFill>
              </a:rPr>
              <a:t>8,9,10</a:t>
            </a: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DF098"/>
              </a:solidFill>
              <a:effectLst/>
              <a:uFillTx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861314" y="10862340"/>
            <a:ext cx="1586330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solidFill>
                  <a:srgbClr val="FDF098"/>
                </a:solidFill>
              </a:rPr>
              <a:t>11,12,13</a:t>
            </a: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DF098"/>
              </a:solidFill>
              <a:effectLst/>
              <a:uFillTx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D-Spray"/>
          <p:cNvSpPr txBox="1"/>
          <p:nvPr/>
        </p:nvSpPr>
        <p:spPr>
          <a:xfrm>
            <a:off x="1402559" y="2561568"/>
            <a:ext cx="8731802" cy="1528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defRPr sz="9000" b="1" spc="-1">
                <a:solidFill>
                  <a:schemeClr val="accent5"/>
                </a:solidFill>
              </a:defRPr>
            </a:lvl1pPr>
          </a:lstStyle>
          <a:p>
            <a:r>
              <a:rPr dirty="0"/>
              <a:t>D-Spray</a:t>
            </a:r>
            <a:r>
              <a:rPr lang="en-US" dirty="0"/>
              <a:t> 2000</a:t>
            </a:r>
            <a:endParaRPr dirty="0"/>
          </a:p>
        </p:txBody>
      </p:sp>
      <p:pic>
        <p:nvPicPr>
          <p:cNvPr id="802" name="image7.png" descr="image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560" y="12793680"/>
            <a:ext cx="1774081" cy="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2179"/>
          <p:cNvSpPr txBox="1"/>
          <p:nvPr/>
        </p:nvSpPr>
        <p:spPr>
          <a:xfrm>
            <a:off x="1473840" y="4369189"/>
            <a:ext cx="9032400" cy="759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defRPr sz="4000" b="1" spc="-1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/>
              <a:t>2197</a:t>
            </a:r>
            <a:endParaRPr dirty="0"/>
          </a:p>
        </p:txBody>
      </p:sp>
      <p:sp>
        <p:nvSpPr>
          <p:cNvPr id="804" name="КЛУБНАЯ ЦЕНА"/>
          <p:cNvSpPr txBox="1"/>
          <p:nvPr/>
        </p:nvSpPr>
        <p:spPr>
          <a:xfrm>
            <a:off x="1508400" y="8360555"/>
            <a:ext cx="9032400" cy="468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5100"/>
              </a:spcBef>
              <a:defRPr sz="3300" b="1" spc="-100">
                <a:solidFill>
                  <a:srgbClr val="33414E"/>
                </a:solidFill>
              </a:defRPr>
            </a:lvl1pPr>
          </a:lstStyle>
          <a:p>
            <a:r>
              <a:t>КЛУБНАЯ ЦЕНА</a:t>
            </a:r>
          </a:p>
        </p:txBody>
      </p:sp>
      <p:sp>
        <p:nvSpPr>
          <p:cNvPr id="805" name="РОЗНИЧНАЯ ЦЕНА"/>
          <p:cNvSpPr txBox="1"/>
          <p:nvPr/>
        </p:nvSpPr>
        <p:spPr>
          <a:xfrm>
            <a:off x="1508399" y="9780035"/>
            <a:ext cx="6966002" cy="468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5100"/>
              </a:spcBef>
              <a:defRPr sz="3300" b="1" spc="-100">
                <a:solidFill>
                  <a:srgbClr val="33414E"/>
                </a:solidFill>
              </a:defRPr>
            </a:lvl1pPr>
          </a:lstStyle>
          <a:p>
            <a:r>
              <a:t>РОЗНИЧНАЯ ЦЕНА</a:t>
            </a:r>
          </a:p>
        </p:txBody>
      </p:sp>
      <p:sp>
        <p:nvSpPr>
          <p:cNvPr id="806" name="?? у.е"/>
          <p:cNvSpPr txBox="1"/>
          <p:nvPr/>
        </p:nvSpPr>
        <p:spPr>
          <a:xfrm>
            <a:off x="6828480" y="9665368"/>
            <a:ext cx="3121921" cy="641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spcBef>
                <a:spcPts val="5100"/>
              </a:spcBef>
              <a:defRPr sz="4500" b="1" spc="-100">
                <a:solidFill>
                  <a:srgbClr val="535353"/>
                </a:solidFill>
              </a:defRPr>
            </a:pPr>
            <a:r>
              <a:t>15 </a:t>
            </a:r>
            <a:r>
              <a:rPr sz="3300"/>
              <a:t>у.е.</a:t>
            </a:r>
          </a:p>
        </p:txBody>
      </p:sp>
      <p:sp>
        <p:nvSpPr>
          <p:cNvPr id="807" name="?? у.е"/>
          <p:cNvSpPr txBox="1"/>
          <p:nvPr/>
        </p:nvSpPr>
        <p:spPr>
          <a:xfrm>
            <a:off x="6828480" y="8192608"/>
            <a:ext cx="2333161" cy="641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spcBef>
                <a:spcPts val="5100"/>
              </a:spcBef>
              <a:defRPr sz="4500" b="1" spc="-100">
                <a:solidFill>
                  <a:srgbClr val="535353"/>
                </a:solidFill>
              </a:defRPr>
            </a:pPr>
            <a:r>
              <a:t>12 </a:t>
            </a:r>
            <a:r>
              <a:rPr sz="3300"/>
              <a:t>у.е.</a:t>
            </a:r>
          </a:p>
        </p:txBody>
      </p:sp>
      <p:sp>
        <p:nvSpPr>
          <p:cNvPr id="808" name="БОНУСНЫЕ БАЛЛЫ"/>
          <p:cNvSpPr txBox="1"/>
          <p:nvPr/>
        </p:nvSpPr>
        <p:spPr>
          <a:xfrm>
            <a:off x="1508400" y="6941075"/>
            <a:ext cx="9032400" cy="468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5100"/>
              </a:spcBef>
              <a:defRPr sz="3300" b="1" spc="-100">
                <a:solidFill>
                  <a:srgbClr val="33414E"/>
                </a:solidFill>
              </a:defRPr>
            </a:lvl1pPr>
          </a:lstStyle>
          <a:p>
            <a:r>
              <a:t>БОНУСНЫЕ БАЛЛЫ</a:t>
            </a:r>
          </a:p>
        </p:txBody>
      </p:sp>
      <p:sp>
        <p:nvSpPr>
          <p:cNvPr id="809" name="??"/>
          <p:cNvSpPr txBox="1"/>
          <p:nvPr/>
        </p:nvSpPr>
        <p:spPr>
          <a:xfrm>
            <a:off x="6945360" y="6824782"/>
            <a:ext cx="1605241" cy="641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5100"/>
              </a:spcBef>
              <a:defRPr sz="4500" b="1" spc="-100">
                <a:solidFill>
                  <a:srgbClr val="535353"/>
                </a:solidFill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810" name="Кружок"/>
          <p:cNvSpPr/>
          <p:nvPr/>
        </p:nvSpPr>
        <p:spPr>
          <a:xfrm>
            <a:off x="6558480" y="6603120"/>
            <a:ext cx="1069561" cy="1069561"/>
          </a:xfrm>
          <a:prstGeom prst="ellipse">
            <a:avLst/>
          </a:prstGeom>
          <a:ln w="38160">
            <a:solidFill>
              <a:srgbClr val="FF55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11" name="D-Spray"/>
          <p:cNvSpPr txBox="1"/>
          <p:nvPr/>
        </p:nvSpPr>
        <p:spPr>
          <a:xfrm>
            <a:off x="22407754" y="12782284"/>
            <a:ext cx="1128328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sz="2000" b="1" spc="-1">
                <a:solidFill>
                  <a:srgbClr val="2D2D2E"/>
                </a:solidFill>
              </a:defRPr>
            </a:lvl1pPr>
          </a:lstStyle>
          <a:p>
            <a:r>
              <a:t>D-Spray</a:t>
            </a:r>
          </a:p>
        </p:txBody>
      </p:sp>
      <p:pic>
        <p:nvPicPr>
          <p:cNvPr id="812" name="Picture 4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721" y="2373191"/>
            <a:ext cx="6333066" cy="9475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-Spray"/>
          <p:cNvSpPr txBox="1"/>
          <p:nvPr/>
        </p:nvSpPr>
        <p:spPr>
          <a:xfrm>
            <a:off x="691359" y="612507"/>
            <a:ext cx="8731802" cy="1528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defRPr sz="9000" b="1" spc="-1">
                <a:solidFill>
                  <a:schemeClr val="accent5"/>
                </a:solidFill>
              </a:defRPr>
            </a:lvl1pPr>
          </a:lstStyle>
          <a:p>
            <a:r>
              <a:rPr lang="ru-RU" dirty="0"/>
              <a:t>Литература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762394" y="2311789"/>
            <a:ext cx="11596757" cy="102489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buClr>
                <a:srgbClr val="FD7042"/>
              </a:buClr>
              <a:buFont typeface="+mj-lt"/>
              <a:buAutoNum type="arabicPeriod"/>
            </a:pPr>
            <a:r>
              <a:rPr lang="en-US" sz="2200" dirty="0" err="1">
                <a:solidFill>
                  <a:schemeClr val="tx1"/>
                </a:solidFill>
              </a:rPr>
              <a:t>Koolman</a:t>
            </a:r>
            <a:r>
              <a:rPr lang="en-US" sz="2200" dirty="0">
                <a:solidFill>
                  <a:schemeClr val="tx1"/>
                </a:solidFill>
              </a:rPr>
              <a:t> J., </a:t>
            </a:r>
            <a:r>
              <a:rPr lang="en-US" sz="2200" dirty="0" err="1">
                <a:solidFill>
                  <a:schemeClr val="tx1"/>
                </a:solidFill>
              </a:rPr>
              <a:t>Röhm</a:t>
            </a:r>
            <a:r>
              <a:rPr lang="en-US" sz="2200" dirty="0">
                <a:solidFill>
                  <a:schemeClr val="tx1"/>
                </a:solidFill>
              </a:rPr>
              <a:t> K.H., Wirth J. </a:t>
            </a:r>
            <a:r>
              <a:rPr lang="en-US" sz="2200" dirty="0" err="1">
                <a:solidFill>
                  <a:schemeClr val="tx1"/>
                </a:solidFill>
              </a:rPr>
              <a:t>Taschenatlas</a:t>
            </a:r>
            <a:r>
              <a:rPr lang="en-US" sz="2200" dirty="0">
                <a:solidFill>
                  <a:schemeClr val="tx1"/>
                </a:solidFill>
              </a:rPr>
              <a:t> der </a:t>
            </a:r>
            <a:r>
              <a:rPr lang="en-US" sz="2200" dirty="0" err="1">
                <a:solidFill>
                  <a:schemeClr val="tx1"/>
                </a:solidFill>
              </a:rPr>
              <a:t>Biochemie</a:t>
            </a:r>
            <a:r>
              <a:rPr lang="en-US" sz="2200" dirty="0">
                <a:solidFill>
                  <a:schemeClr val="tx1"/>
                </a:solidFill>
              </a:rPr>
              <a:t>. German: </a:t>
            </a:r>
            <a:r>
              <a:rPr lang="en-US" sz="2200" dirty="0" err="1">
                <a:solidFill>
                  <a:schemeClr val="tx1"/>
                </a:solidFill>
              </a:rPr>
              <a:t>Thieme</a:t>
            </a:r>
            <a:r>
              <a:rPr lang="en-US" sz="2200" dirty="0">
                <a:solidFill>
                  <a:schemeClr val="tx1"/>
                </a:solidFill>
              </a:rPr>
              <a:t>, 2003.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  <a:hlinkClick r:id="rId2"/>
              </a:rPr>
              <a:t>https://faculty.ksu.edu.sa/sites/default/files/color_atlas_of_biochemistry_2nd_ed.pdf</a:t>
            </a:r>
            <a:r>
              <a:rPr lang="en-US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endParaRPr kumimoji="0" lang="ru-RU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/>
            </a:pPr>
            <a:endParaRPr lang="ru-RU" sz="2200" dirty="0">
              <a:solidFill>
                <a:schemeClr val="tx1"/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Ultraviolet Radiation: How it Affects Life on Earth. </a:t>
            </a:r>
            <a:r>
              <a:rPr lang="en-US" sz="2200" dirty="0">
                <a:solidFill>
                  <a:schemeClr val="bg2">
                    <a:lumMod val="60000"/>
                    <a:lumOff val="40000"/>
                  </a:schemeClr>
                </a:solidFill>
                <a:hlinkClick r:id="rId3"/>
              </a:rPr>
              <a:t>https://earthobservatory.nasa.gov/features/UVB/uvb_radiation3.php</a:t>
            </a:r>
            <a:endParaRPr lang="en-US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/>
            </a:pPr>
            <a:endParaRPr lang="ru-RU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Claire E. Williams, Elizabeth A. Williams, Bernard M. Corfe. Rate of change of circulating 25-hydroxyvitamin D following sublingual and capsular vitamin D preparations. European Journal of Clinical Nutrition. 23 September 2019. </a:t>
            </a:r>
            <a:r>
              <a:rPr lang="en-US" sz="2200" dirty="0">
                <a:hlinkClick r:id="rId4"/>
              </a:rPr>
              <a:t>https://pubmed.ncbi.nlm.nih.gov/31548595/</a:t>
            </a:r>
            <a:r>
              <a:rPr lang="en-US" sz="2200" dirty="0"/>
              <a:t> </a:t>
            </a:r>
            <a:endParaRPr lang="ru-RU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/>
            </a:pPr>
            <a:endParaRPr lang="ru-RU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/>
            </a:pPr>
            <a:r>
              <a:rPr lang="en-US" sz="2200" dirty="0" err="1">
                <a:solidFill>
                  <a:schemeClr val="tx1"/>
                </a:solidFill>
              </a:rPr>
              <a:t>Holick</a:t>
            </a:r>
            <a:r>
              <a:rPr lang="en-US" sz="2200" dirty="0">
                <a:solidFill>
                  <a:schemeClr val="tx1"/>
                </a:solidFill>
              </a:rPr>
              <a:t> MF. The vitamin D deficiency pandemic: Approaches for diagnosis, treatment 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and prevention. Rev </a:t>
            </a:r>
            <a:r>
              <a:rPr lang="en-US" sz="2200" dirty="0" err="1">
                <a:solidFill>
                  <a:schemeClr val="tx1"/>
                </a:solidFill>
              </a:rPr>
              <a:t>Endocr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Metab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Disord</a:t>
            </a:r>
            <a:r>
              <a:rPr lang="en-US" sz="2200" dirty="0">
                <a:solidFill>
                  <a:schemeClr val="tx1"/>
                </a:solidFill>
              </a:rPr>
              <a:t>. 2017 Jun;18(2):153-165. 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en-US" sz="2200" dirty="0" err="1">
                <a:solidFill>
                  <a:schemeClr val="tx1"/>
                </a:solidFill>
              </a:rPr>
              <a:t>doi</a:t>
            </a:r>
            <a:r>
              <a:rPr lang="en-US" sz="2200" dirty="0">
                <a:solidFill>
                  <a:schemeClr val="tx1"/>
                </a:solidFill>
              </a:rPr>
              <a:t>: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10.1007/s11154-017-9424-1. PMID: 28516265.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  <a:hlinkClick r:id="rId5"/>
              </a:rPr>
              <a:t>https://pubmed.ncbi.nlm.nih.gov/28516265/</a:t>
            </a:r>
            <a:endParaRPr lang="ru-RU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/>
            </a:pPr>
            <a:endParaRPr lang="ru-RU" sz="2200" dirty="0">
              <a:solidFill>
                <a:schemeClr val="tx1"/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/>
            </a:pPr>
            <a:r>
              <a:rPr lang="en-US" sz="2200" dirty="0" err="1">
                <a:solidFill>
                  <a:schemeClr val="tx1"/>
                </a:solidFill>
              </a:rPr>
              <a:t>Lerchbaum</a:t>
            </a:r>
            <a:r>
              <a:rPr lang="en-US" sz="2200" dirty="0">
                <a:solidFill>
                  <a:schemeClr val="tx1"/>
                </a:solidFill>
              </a:rPr>
              <a:t> E, </a:t>
            </a:r>
            <a:r>
              <a:rPr lang="en-US" sz="2200" dirty="0" err="1">
                <a:solidFill>
                  <a:schemeClr val="tx1"/>
                </a:solidFill>
              </a:rPr>
              <a:t>Obermayer-Pietsch</a:t>
            </a:r>
            <a:r>
              <a:rPr lang="en-US" sz="2200" dirty="0">
                <a:solidFill>
                  <a:schemeClr val="tx1"/>
                </a:solidFill>
              </a:rPr>
              <a:t> B. Vitamin D and fertility: a systematic review. 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en-US" sz="2200" dirty="0" err="1">
                <a:solidFill>
                  <a:schemeClr val="tx1"/>
                </a:solidFill>
              </a:rPr>
              <a:t>Eur</a:t>
            </a:r>
            <a:r>
              <a:rPr lang="en-US" sz="2200" dirty="0">
                <a:solidFill>
                  <a:schemeClr val="tx1"/>
                </a:solidFill>
              </a:rPr>
              <a:t> J </a:t>
            </a:r>
            <a:r>
              <a:rPr lang="en-US" sz="2200" dirty="0" err="1">
                <a:solidFill>
                  <a:schemeClr val="tx1"/>
                </a:solidFill>
              </a:rPr>
              <a:t>Endocrinol</a:t>
            </a:r>
            <a:r>
              <a:rPr lang="en-US" sz="2200" dirty="0">
                <a:solidFill>
                  <a:schemeClr val="tx1"/>
                </a:solidFill>
              </a:rPr>
              <a:t>. 2012 May;166(5):765-78. </a:t>
            </a:r>
            <a:r>
              <a:rPr lang="en-US" sz="2200" dirty="0" err="1">
                <a:solidFill>
                  <a:schemeClr val="tx1"/>
                </a:solidFill>
              </a:rPr>
              <a:t>doi</a:t>
            </a:r>
            <a:r>
              <a:rPr lang="en-US" sz="2200" dirty="0">
                <a:solidFill>
                  <a:schemeClr val="tx1"/>
                </a:solidFill>
              </a:rPr>
              <a:t>: 10.1530/EJE-11-0984. </a:t>
            </a:r>
            <a:r>
              <a:rPr lang="en-US" sz="2200" dirty="0" err="1">
                <a:solidFill>
                  <a:schemeClr val="tx1"/>
                </a:solidFill>
              </a:rPr>
              <a:t>Epub</a:t>
            </a:r>
            <a:r>
              <a:rPr lang="en-US" sz="2200" dirty="0">
                <a:solidFill>
                  <a:schemeClr val="tx1"/>
                </a:solidFill>
              </a:rPr>
              <a:t> 2012 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Jan 24. PMID: 22275473.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  <a:hlinkClick r:id="rId6"/>
              </a:rPr>
              <a:t>https://pubmed.ncbi.nlm.nih.gov/22275473/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457200" indent="-457200">
              <a:buClr>
                <a:srgbClr val="FD7042"/>
              </a:buClr>
              <a:buFont typeface="+mj-lt"/>
              <a:buAutoNum type="arabicPeriod"/>
            </a:pPr>
            <a:endParaRPr lang="ru-RU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/>
            </a:pPr>
            <a:r>
              <a:rPr lang="en-US" sz="2200" dirty="0" err="1">
                <a:solidFill>
                  <a:schemeClr val="tx1"/>
                </a:solidFill>
              </a:rPr>
              <a:t>Kaviani</a:t>
            </a:r>
            <a:r>
              <a:rPr lang="en-US" sz="2200" dirty="0">
                <a:solidFill>
                  <a:schemeClr val="tx1"/>
                </a:solidFill>
              </a:rPr>
              <a:t> M, </a:t>
            </a:r>
            <a:r>
              <a:rPr lang="en-US" sz="2200" dirty="0" err="1">
                <a:solidFill>
                  <a:schemeClr val="tx1"/>
                </a:solidFill>
              </a:rPr>
              <a:t>Nikooyeh</a:t>
            </a:r>
            <a:r>
              <a:rPr lang="en-US" sz="2200" dirty="0">
                <a:solidFill>
                  <a:schemeClr val="tx1"/>
                </a:solidFill>
              </a:rPr>
              <a:t> B, </a:t>
            </a:r>
            <a:r>
              <a:rPr lang="en-US" sz="2200" dirty="0" err="1">
                <a:solidFill>
                  <a:schemeClr val="tx1"/>
                </a:solidFill>
              </a:rPr>
              <a:t>Zand</a:t>
            </a:r>
            <a:r>
              <a:rPr lang="en-US" sz="2200" dirty="0">
                <a:solidFill>
                  <a:schemeClr val="tx1"/>
                </a:solidFill>
              </a:rPr>
              <a:t> H, </a:t>
            </a:r>
            <a:r>
              <a:rPr lang="en-US" sz="2200" dirty="0" err="1">
                <a:solidFill>
                  <a:schemeClr val="tx1"/>
                </a:solidFill>
              </a:rPr>
              <a:t>Yaghmaei</a:t>
            </a:r>
            <a:r>
              <a:rPr lang="en-US" sz="2200" dirty="0">
                <a:solidFill>
                  <a:schemeClr val="tx1"/>
                </a:solidFill>
              </a:rPr>
              <a:t> P, </a:t>
            </a:r>
            <a:r>
              <a:rPr lang="en-US" sz="2200" dirty="0" err="1">
                <a:solidFill>
                  <a:schemeClr val="tx1"/>
                </a:solidFill>
              </a:rPr>
              <a:t>Neyestani</a:t>
            </a:r>
            <a:r>
              <a:rPr lang="en-US" sz="2200" dirty="0">
                <a:solidFill>
                  <a:schemeClr val="tx1"/>
                </a:solidFill>
              </a:rPr>
              <a:t> TR. Effects of vitamin D supplementation on depression and some involved neurotransmitters. J Affect </a:t>
            </a:r>
            <a:r>
              <a:rPr lang="en-US" sz="2200" dirty="0" err="1">
                <a:solidFill>
                  <a:schemeClr val="tx1"/>
                </a:solidFill>
              </a:rPr>
              <a:t>Disord</a:t>
            </a:r>
            <a:r>
              <a:rPr lang="en-US" sz="2200" dirty="0">
                <a:solidFill>
                  <a:schemeClr val="tx1"/>
                </a:solidFill>
              </a:rPr>
              <a:t>. 2020 May 15;269:28-35. </a:t>
            </a:r>
            <a:r>
              <a:rPr lang="en-US" sz="2200" dirty="0" err="1">
                <a:solidFill>
                  <a:schemeClr val="tx1"/>
                </a:solidFill>
              </a:rPr>
              <a:t>doi</a:t>
            </a:r>
            <a:r>
              <a:rPr lang="en-US" sz="2200" dirty="0">
                <a:solidFill>
                  <a:schemeClr val="tx1"/>
                </a:solidFill>
              </a:rPr>
              <a:t>: 10.1016/j.jad.2020.03.029. </a:t>
            </a:r>
            <a:r>
              <a:rPr lang="en-US" sz="2200" dirty="0" err="1">
                <a:solidFill>
                  <a:schemeClr val="tx1"/>
                </a:solidFill>
              </a:rPr>
              <a:t>Epub</a:t>
            </a:r>
            <a:r>
              <a:rPr lang="en-US" sz="2200" dirty="0">
                <a:solidFill>
                  <a:schemeClr val="tx1"/>
                </a:solidFill>
              </a:rPr>
              <a:t> 2020 Mar 13. PMID: 32217340.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  <a:hlinkClick r:id="rId7"/>
              </a:rPr>
              <a:t>https://pubmed.ncbi.nlm.nih.gov/32217340/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457200" indent="-457200">
              <a:buClr>
                <a:srgbClr val="FD7042"/>
              </a:buClr>
              <a:buFont typeface="+mj-lt"/>
              <a:buAutoNum type="arabicPeriod"/>
            </a:pPr>
            <a:endParaRPr lang="ru-RU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/>
            </a:pPr>
            <a:r>
              <a:rPr lang="en-US" sz="2200" dirty="0" err="1">
                <a:solidFill>
                  <a:schemeClr val="tx1"/>
                </a:solidFill>
              </a:rPr>
              <a:t>Ginde</a:t>
            </a:r>
            <a:r>
              <a:rPr lang="en-US" sz="2200" dirty="0">
                <a:solidFill>
                  <a:schemeClr val="tx1"/>
                </a:solidFill>
              </a:rPr>
              <a:t> AA, </a:t>
            </a:r>
            <a:r>
              <a:rPr lang="en-US" sz="2200" dirty="0" err="1">
                <a:solidFill>
                  <a:schemeClr val="tx1"/>
                </a:solidFill>
              </a:rPr>
              <a:t>Mansbach</a:t>
            </a:r>
            <a:r>
              <a:rPr lang="en-US" sz="2200" dirty="0">
                <a:solidFill>
                  <a:schemeClr val="tx1"/>
                </a:solidFill>
              </a:rPr>
              <a:t> JM, Camargo CA Jr. Association between serum 25-hydroxyvitamin D level and upper respiratory tract infection in the Third National Health and Nutrition Examination Survey. Arch Intern Med. 2009 Feb 23;169(4):384-90. </a:t>
            </a:r>
            <a:r>
              <a:rPr lang="en-US" sz="2200" dirty="0" err="1">
                <a:solidFill>
                  <a:schemeClr val="tx1"/>
                </a:solidFill>
              </a:rPr>
              <a:t>doi</a:t>
            </a:r>
            <a:r>
              <a:rPr lang="en-US" sz="2200" dirty="0">
                <a:solidFill>
                  <a:schemeClr val="tx1"/>
                </a:solidFill>
              </a:rPr>
              <a:t>: 10.1001/archinternmed.2008.560. PMID: 19237723; PMCID: PMC3447082.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  <a:hlinkClick r:id="rId8"/>
              </a:rPr>
              <a:t>https://www.ncbi.nlm.nih.gov/pmc/articles/PMC3447082/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97856" y="2141452"/>
            <a:ext cx="11257544" cy="118288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buClr>
                <a:srgbClr val="FD7042"/>
              </a:buClr>
              <a:buFont typeface="+mj-lt"/>
              <a:buAutoNum type="arabicPeriod" startAt="8"/>
            </a:pPr>
            <a:r>
              <a:rPr lang="en-US" sz="2200" dirty="0" err="1">
                <a:solidFill>
                  <a:schemeClr val="tx1"/>
                </a:solidFill>
              </a:rPr>
              <a:t>Giovannucci</a:t>
            </a:r>
            <a:r>
              <a:rPr lang="en-US" sz="2200" dirty="0">
                <a:solidFill>
                  <a:schemeClr val="tx1"/>
                </a:solidFill>
              </a:rPr>
              <a:t> E, Liu Y, Hollis BW, </a:t>
            </a:r>
            <a:r>
              <a:rPr lang="en-US" sz="2200" dirty="0" err="1">
                <a:solidFill>
                  <a:schemeClr val="tx1"/>
                </a:solidFill>
              </a:rPr>
              <a:t>Rimm</a:t>
            </a:r>
            <a:r>
              <a:rPr lang="en-US" sz="2200" dirty="0">
                <a:solidFill>
                  <a:schemeClr val="tx1"/>
                </a:solidFill>
              </a:rPr>
              <a:t> EB. 25-hydroxyvitamin D and risk of myocardial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infarction in men: a prospective study. Arch Intern Med. 2008 Jun 9;168(11):1174-80. doi:10.1001/archinte.168.11.1174. 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PMID: 18541825; PMCID: PMC3719391</a:t>
            </a:r>
            <a:r>
              <a:rPr lang="en-US" sz="2200" dirty="0"/>
              <a:t>.</a:t>
            </a:r>
            <a:r>
              <a:rPr lang="ru-RU" sz="2200" dirty="0"/>
              <a:t> 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  <a:hlinkClick r:id="rId9"/>
              </a:rPr>
              <a:t>https://pubmed.ncbi.nlm.nih.gov/18541825/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457200" indent="-457200">
              <a:buClr>
                <a:srgbClr val="FD7042"/>
              </a:buClr>
              <a:buFont typeface="+mj-lt"/>
              <a:buAutoNum type="arabicPeriod" startAt="8"/>
            </a:pPr>
            <a:endParaRPr lang="ru-RU" sz="2200" baseline="30000" dirty="0">
              <a:solidFill>
                <a:schemeClr val="tx1"/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 startAt="8"/>
            </a:pPr>
            <a:r>
              <a:rPr lang="en-US" sz="2200" dirty="0" err="1">
                <a:solidFill>
                  <a:schemeClr val="tx1"/>
                </a:solidFill>
              </a:rPr>
              <a:t>Pilz</a:t>
            </a:r>
            <a:r>
              <a:rPr lang="en-US" sz="2200" dirty="0">
                <a:solidFill>
                  <a:schemeClr val="tx1"/>
                </a:solidFill>
              </a:rPr>
              <a:t> S, </a:t>
            </a:r>
            <a:r>
              <a:rPr lang="en-US" sz="2200" dirty="0" err="1">
                <a:solidFill>
                  <a:schemeClr val="tx1"/>
                </a:solidFill>
              </a:rPr>
              <a:t>Dobnig</a:t>
            </a:r>
            <a:r>
              <a:rPr lang="en-US" sz="2200" dirty="0">
                <a:solidFill>
                  <a:schemeClr val="tx1"/>
                </a:solidFill>
              </a:rPr>
              <a:t> H, Fischer JE, </a:t>
            </a:r>
            <a:r>
              <a:rPr lang="en-US" sz="2200" dirty="0" err="1">
                <a:solidFill>
                  <a:schemeClr val="tx1"/>
                </a:solidFill>
              </a:rPr>
              <a:t>Wellnitz</a:t>
            </a:r>
            <a:r>
              <a:rPr lang="en-US" sz="2200" dirty="0">
                <a:solidFill>
                  <a:schemeClr val="tx1"/>
                </a:solidFill>
              </a:rPr>
              <a:t> B, </a:t>
            </a:r>
            <a:r>
              <a:rPr lang="en-US" sz="2200" dirty="0" err="1">
                <a:solidFill>
                  <a:schemeClr val="tx1"/>
                </a:solidFill>
              </a:rPr>
              <a:t>Seelhorst</a:t>
            </a:r>
            <a:r>
              <a:rPr lang="en-US" sz="2200" dirty="0">
                <a:solidFill>
                  <a:schemeClr val="tx1"/>
                </a:solidFill>
              </a:rPr>
              <a:t> U, Boehm BO, </a:t>
            </a:r>
            <a:r>
              <a:rPr lang="en-US" sz="2200" dirty="0" err="1">
                <a:solidFill>
                  <a:schemeClr val="tx1"/>
                </a:solidFill>
              </a:rPr>
              <a:t>März</a:t>
            </a:r>
            <a:r>
              <a:rPr lang="en-US" sz="2200" dirty="0">
                <a:solidFill>
                  <a:schemeClr val="tx1"/>
                </a:solidFill>
              </a:rPr>
              <a:t> W. Low vitamin d levels predict stroke in patients referred to coronary angiography. Stroke. 2008 Sep;39(9):2611-3. </a:t>
            </a:r>
            <a:r>
              <a:rPr lang="en-US" sz="2200" dirty="0" err="1">
                <a:solidFill>
                  <a:schemeClr val="tx1"/>
                </a:solidFill>
              </a:rPr>
              <a:t>doi</a:t>
            </a:r>
            <a:r>
              <a:rPr lang="en-US" sz="2200" dirty="0">
                <a:solidFill>
                  <a:schemeClr val="tx1"/>
                </a:solidFill>
              </a:rPr>
              <a:t>: 10.1161/STROKEAHA.107.513655. </a:t>
            </a:r>
            <a:r>
              <a:rPr lang="en-US" sz="2200" dirty="0" err="1">
                <a:solidFill>
                  <a:schemeClr val="tx1"/>
                </a:solidFill>
              </a:rPr>
              <a:t>Epub</a:t>
            </a:r>
            <a:r>
              <a:rPr lang="en-US" sz="2200" dirty="0">
                <a:solidFill>
                  <a:schemeClr val="tx1"/>
                </a:solidFill>
              </a:rPr>
              <a:t> 2008 Jul 17. PMID: 18635847.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  <a:hlinkClick r:id="rId10"/>
              </a:rPr>
              <a:t>https://pubmed.ncbi.nlm.nih.gov/18635847/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457200" indent="-457200">
              <a:buClr>
                <a:srgbClr val="FD7042"/>
              </a:buClr>
              <a:buFont typeface="+mj-lt"/>
              <a:buAutoNum type="arabicPeriod" startAt="8"/>
            </a:pPr>
            <a:endParaRPr lang="ru-RU" sz="2200" dirty="0">
              <a:solidFill>
                <a:schemeClr val="tx1"/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 startAt="8"/>
            </a:pPr>
            <a:r>
              <a:rPr lang="en-US" sz="2200" dirty="0" err="1">
                <a:solidFill>
                  <a:schemeClr val="tx1"/>
                </a:solidFill>
              </a:rPr>
              <a:t>Pilz</a:t>
            </a:r>
            <a:r>
              <a:rPr lang="en-US" sz="2200" dirty="0">
                <a:solidFill>
                  <a:schemeClr val="tx1"/>
                </a:solidFill>
              </a:rPr>
              <a:t> S, </a:t>
            </a:r>
            <a:r>
              <a:rPr lang="en-US" sz="2200" dirty="0" err="1">
                <a:solidFill>
                  <a:schemeClr val="tx1"/>
                </a:solidFill>
              </a:rPr>
              <a:t>März</a:t>
            </a:r>
            <a:r>
              <a:rPr lang="en-US" sz="2200" dirty="0">
                <a:solidFill>
                  <a:schemeClr val="tx1"/>
                </a:solidFill>
              </a:rPr>
              <a:t> W, </a:t>
            </a:r>
            <a:r>
              <a:rPr lang="en-US" sz="2200" dirty="0" err="1">
                <a:solidFill>
                  <a:schemeClr val="tx1"/>
                </a:solidFill>
              </a:rPr>
              <a:t>Wellnitz</a:t>
            </a:r>
            <a:r>
              <a:rPr lang="en-US" sz="2200" dirty="0">
                <a:solidFill>
                  <a:schemeClr val="tx1"/>
                </a:solidFill>
              </a:rPr>
              <a:t> B, </a:t>
            </a:r>
            <a:r>
              <a:rPr lang="en-US" sz="2200" dirty="0" err="1">
                <a:solidFill>
                  <a:schemeClr val="tx1"/>
                </a:solidFill>
              </a:rPr>
              <a:t>Seelhorst</a:t>
            </a:r>
            <a:r>
              <a:rPr lang="en-US" sz="2200" dirty="0">
                <a:solidFill>
                  <a:schemeClr val="tx1"/>
                </a:solidFill>
              </a:rPr>
              <a:t> U, </a:t>
            </a:r>
            <a:r>
              <a:rPr lang="en-US" sz="2200" dirty="0" err="1">
                <a:solidFill>
                  <a:schemeClr val="tx1"/>
                </a:solidFill>
              </a:rPr>
              <a:t>Fahrleitner-Pammer</a:t>
            </a:r>
            <a:r>
              <a:rPr lang="en-US" sz="2200" dirty="0">
                <a:solidFill>
                  <a:schemeClr val="tx1"/>
                </a:solidFill>
              </a:rPr>
              <a:t> A, </a:t>
            </a:r>
            <a:r>
              <a:rPr lang="en-US" sz="2200" dirty="0" err="1">
                <a:solidFill>
                  <a:schemeClr val="tx1"/>
                </a:solidFill>
              </a:rPr>
              <a:t>Dimai</a:t>
            </a:r>
            <a:r>
              <a:rPr lang="en-US" sz="2200" dirty="0">
                <a:solidFill>
                  <a:schemeClr val="tx1"/>
                </a:solidFill>
              </a:rPr>
              <a:t> HP, Boehm BO, </a:t>
            </a:r>
            <a:r>
              <a:rPr lang="en-US" sz="2200" dirty="0" err="1">
                <a:solidFill>
                  <a:schemeClr val="tx1"/>
                </a:solidFill>
              </a:rPr>
              <a:t>Dobnig</a:t>
            </a:r>
            <a:r>
              <a:rPr lang="en-US" sz="2200" dirty="0">
                <a:solidFill>
                  <a:schemeClr val="tx1"/>
                </a:solidFill>
              </a:rPr>
              <a:t> H. Association of vitamin D deficiency with heart failure and sudden cardiac death in a large cross-sectional study of patients referred for coronary angiography. 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J </a:t>
            </a:r>
            <a:r>
              <a:rPr lang="en-US" sz="2200" dirty="0" err="1">
                <a:solidFill>
                  <a:schemeClr val="tx1"/>
                </a:solidFill>
              </a:rPr>
              <a:t>Clin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Endocrinol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Metab</a:t>
            </a:r>
            <a:r>
              <a:rPr lang="en-US" sz="2200" dirty="0">
                <a:solidFill>
                  <a:schemeClr val="tx1"/>
                </a:solidFill>
              </a:rPr>
              <a:t>. 2008 Oct;93(10):3927-35. </a:t>
            </a:r>
            <a:r>
              <a:rPr lang="en-US" sz="2200" dirty="0" err="1">
                <a:solidFill>
                  <a:schemeClr val="tx1"/>
                </a:solidFill>
              </a:rPr>
              <a:t>doi</a:t>
            </a:r>
            <a:r>
              <a:rPr lang="en-US" sz="2200" dirty="0">
                <a:solidFill>
                  <a:schemeClr val="tx1"/>
                </a:solidFill>
              </a:rPr>
              <a:t>: 10.1210/jc.2008-0784. </a:t>
            </a:r>
            <a:r>
              <a:rPr lang="en-US" sz="2200" dirty="0" err="1">
                <a:solidFill>
                  <a:schemeClr val="tx1"/>
                </a:solidFill>
              </a:rPr>
              <a:t>Epub</a:t>
            </a:r>
            <a:r>
              <a:rPr lang="en-US" sz="2200" dirty="0">
                <a:solidFill>
                  <a:schemeClr val="tx1"/>
                </a:solidFill>
              </a:rPr>
              <a:t> 2008 Aug 5. PMID: 18682515</a:t>
            </a:r>
            <a:r>
              <a:rPr lang="en-US" sz="2200" dirty="0"/>
              <a:t>.</a:t>
            </a:r>
            <a:r>
              <a:rPr lang="ru-RU" sz="2200" dirty="0"/>
              <a:t> 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  <a:hlinkClick r:id="rId11"/>
              </a:rPr>
              <a:t>https://pubmed.ncbi.nlm.nih.gov/18682515/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457200" indent="-457200">
              <a:buClr>
                <a:srgbClr val="FD7042"/>
              </a:buClr>
              <a:buFont typeface="+mj-lt"/>
              <a:buAutoNum type="arabicPeriod" startAt="8"/>
            </a:pPr>
            <a:endParaRPr lang="ru-RU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 startAt="8"/>
            </a:pPr>
            <a:r>
              <a:rPr lang="en-US" sz="2200" dirty="0">
                <a:solidFill>
                  <a:schemeClr val="tx1"/>
                </a:solidFill>
              </a:rPr>
              <a:t>Boonen S, Lips P, Bouillon R, Bischoff-Ferrari HA, </a:t>
            </a:r>
            <a:r>
              <a:rPr lang="en-US" sz="2200" dirty="0" err="1">
                <a:solidFill>
                  <a:schemeClr val="tx1"/>
                </a:solidFill>
              </a:rPr>
              <a:t>Vanderschueren</a:t>
            </a:r>
            <a:r>
              <a:rPr lang="en-US" sz="2200" dirty="0">
                <a:solidFill>
                  <a:schemeClr val="tx1"/>
                </a:solidFill>
              </a:rPr>
              <a:t> D, </a:t>
            </a:r>
            <a:r>
              <a:rPr lang="en-US" sz="2200" dirty="0" err="1">
                <a:solidFill>
                  <a:schemeClr val="tx1"/>
                </a:solidFill>
              </a:rPr>
              <a:t>Haentjens</a:t>
            </a:r>
            <a:r>
              <a:rPr lang="en-US" sz="2200" dirty="0">
                <a:solidFill>
                  <a:schemeClr val="tx1"/>
                </a:solidFill>
              </a:rPr>
              <a:t> P. Need for additional calcium to reduce the risk of hip fracture with vitamin d supplementation: evidence from a comparative </a:t>
            </a:r>
            <a:r>
              <a:rPr lang="en-US" sz="2200" dirty="0" err="1">
                <a:solidFill>
                  <a:schemeClr val="tx1"/>
                </a:solidFill>
              </a:rPr>
              <a:t>metaanalysis</a:t>
            </a:r>
            <a:r>
              <a:rPr lang="en-US" sz="2200" dirty="0">
                <a:solidFill>
                  <a:schemeClr val="tx1"/>
                </a:solidFill>
              </a:rPr>
              <a:t> of randomized controlled trials. J </a:t>
            </a:r>
            <a:r>
              <a:rPr lang="en-US" sz="2200" dirty="0" err="1">
                <a:solidFill>
                  <a:schemeClr val="tx1"/>
                </a:solidFill>
              </a:rPr>
              <a:t>Clin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Endocrinol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Metab</a:t>
            </a:r>
            <a:r>
              <a:rPr lang="en-US" sz="2200" dirty="0">
                <a:solidFill>
                  <a:schemeClr val="tx1"/>
                </a:solidFill>
              </a:rPr>
              <a:t>. 2007 Apr;92(4):1415-23. </a:t>
            </a:r>
            <a:r>
              <a:rPr lang="en-US" sz="2200" dirty="0" err="1">
                <a:solidFill>
                  <a:schemeClr val="tx1"/>
                </a:solidFill>
              </a:rPr>
              <a:t>doi</a:t>
            </a:r>
            <a:r>
              <a:rPr lang="en-US" sz="2200" dirty="0">
                <a:solidFill>
                  <a:schemeClr val="tx1"/>
                </a:solidFill>
              </a:rPr>
              <a:t>: 10.1210/jc.2006-1404. </a:t>
            </a:r>
            <a:r>
              <a:rPr lang="en-US" sz="2200" dirty="0" err="1">
                <a:solidFill>
                  <a:schemeClr val="tx1"/>
                </a:solidFill>
              </a:rPr>
              <a:t>Epub</a:t>
            </a:r>
            <a:r>
              <a:rPr lang="en-US" sz="2200" dirty="0">
                <a:solidFill>
                  <a:schemeClr val="tx1"/>
                </a:solidFill>
              </a:rPr>
              <a:t> 2007 Jan 30. PMID: 17264183.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  <a:hlinkClick r:id="rId12"/>
              </a:rPr>
              <a:t>https://pubmed.ncbi.nlm.nih.gov/17264183/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457200" indent="-457200">
              <a:buClr>
                <a:srgbClr val="FD7042"/>
              </a:buClr>
              <a:buFont typeface="+mj-lt"/>
              <a:buAutoNum type="arabicPeriod" startAt="8"/>
            </a:pPr>
            <a:endParaRPr lang="ru-RU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 startAt="8"/>
            </a:pPr>
            <a:r>
              <a:rPr lang="en-US" sz="2200" dirty="0">
                <a:solidFill>
                  <a:schemeClr val="tx1"/>
                </a:solidFill>
              </a:rPr>
              <a:t>Bischoff-Ferrari HA, Willett </a:t>
            </a:r>
            <a:r>
              <a:rPr lang="en-US" sz="2200" dirty="0"/>
              <a:t>WC, Wong JB, Stuck AE, </a:t>
            </a:r>
            <a:r>
              <a:rPr lang="en-US" sz="2200" dirty="0" err="1"/>
              <a:t>Staehelin</a:t>
            </a:r>
            <a:r>
              <a:rPr lang="en-US" sz="2200" dirty="0"/>
              <a:t> HB, </a:t>
            </a:r>
            <a:r>
              <a:rPr lang="en-US" sz="2200" dirty="0" err="1"/>
              <a:t>Orav</a:t>
            </a:r>
            <a:r>
              <a:rPr lang="en-US" sz="2200" dirty="0"/>
              <a:t> EJ, </a:t>
            </a:r>
            <a:r>
              <a:rPr lang="en-US" sz="2200" dirty="0" err="1"/>
              <a:t>Thoma</a:t>
            </a:r>
            <a:r>
              <a:rPr lang="en-US" sz="2200" dirty="0"/>
              <a:t> A, Kiel DP, </a:t>
            </a:r>
            <a:r>
              <a:rPr lang="en-US" sz="2200" dirty="0" err="1"/>
              <a:t>Henschkowski</a:t>
            </a:r>
            <a:r>
              <a:rPr lang="en-US" sz="2200" dirty="0"/>
              <a:t> J. Prevention of </a:t>
            </a:r>
            <a:r>
              <a:rPr lang="en-US" sz="2200" dirty="0" err="1"/>
              <a:t>nonvertebral</a:t>
            </a:r>
            <a:r>
              <a:rPr lang="en-US" sz="2200" dirty="0"/>
              <a:t> fractures with oral vitamin D and dose dependency: a meta-analysis of randomized controlled trials. Arch Intern Med. 2009 Mar 23;169(6):551-61. </a:t>
            </a:r>
            <a:r>
              <a:rPr lang="en-US" sz="2200" dirty="0" err="1"/>
              <a:t>doi</a:t>
            </a:r>
            <a:r>
              <a:rPr lang="en-US" sz="2200" dirty="0"/>
              <a:t>: 10.1001/archinternmed.2008.600. PMID: 19307517.</a:t>
            </a:r>
            <a:r>
              <a:rPr lang="ru-RU" sz="2200" dirty="0"/>
              <a:t> 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  <a:hlinkClick r:id="rId13"/>
              </a:rPr>
              <a:t>https://pubmed.ncbi.nlm.nih.gov/19307517/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457200" indent="-457200">
              <a:buClr>
                <a:srgbClr val="FD7042"/>
              </a:buClr>
              <a:buFont typeface="+mj-lt"/>
              <a:buAutoNum type="arabicPeriod" startAt="8"/>
            </a:pPr>
            <a:endParaRPr lang="ru-RU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>
              <a:buClr>
                <a:srgbClr val="FD7042"/>
              </a:buClr>
              <a:buFont typeface="+mj-lt"/>
              <a:buAutoNum type="arabicPeriod" startAt="8"/>
            </a:pPr>
            <a:r>
              <a:rPr lang="en-US" sz="2200" dirty="0">
                <a:solidFill>
                  <a:schemeClr val="tx1"/>
                </a:solidFill>
              </a:rPr>
              <a:t>Bischoff-Ferrari HA</a:t>
            </a:r>
            <a:r>
              <a:rPr lang="en-US" sz="2200" dirty="0"/>
              <a:t>, Dawson-Hughes B, </a:t>
            </a:r>
            <a:r>
              <a:rPr lang="en-US" sz="2200" dirty="0" err="1"/>
              <a:t>Staehelin</a:t>
            </a:r>
            <a:r>
              <a:rPr lang="en-US" sz="2200" dirty="0"/>
              <a:t> HB, </a:t>
            </a:r>
            <a:r>
              <a:rPr lang="en-US" sz="2200" dirty="0" err="1"/>
              <a:t>Orav</a:t>
            </a:r>
            <a:r>
              <a:rPr lang="en-US" sz="2200" dirty="0"/>
              <a:t> JE, Stuck AE, Theiler R, Wong JB, </a:t>
            </a:r>
            <a:r>
              <a:rPr lang="en-US" sz="2200" dirty="0" err="1"/>
              <a:t>Egli</a:t>
            </a:r>
            <a:r>
              <a:rPr lang="en-US" sz="2200" dirty="0"/>
              <a:t> A, Kiel DP, </a:t>
            </a:r>
            <a:r>
              <a:rPr lang="en-US" sz="2200" dirty="0" err="1"/>
              <a:t>Henschkowski</a:t>
            </a:r>
            <a:r>
              <a:rPr lang="en-US" sz="2200" dirty="0"/>
              <a:t> J. Fall prevention with supplemental and active forms of vitamin D: a meta-analysis of </a:t>
            </a:r>
            <a:r>
              <a:rPr lang="en-US" sz="2200" dirty="0" err="1"/>
              <a:t>randomised</a:t>
            </a:r>
            <a:r>
              <a:rPr lang="en-US" sz="2200" dirty="0"/>
              <a:t> controlled trials. BMJ. 2009 Oct 1;339:b3692. </a:t>
            </a:r>
            <a:r>
              <a:rPr lang="en-US" sz="2200" dirty="0" err="1"/>
              <a:t>doi</a:t>
            </a:r>
            <a:r>
              <a:rPr lang="en-US" sz="2200" dirty="0"/>
              <a:t>: 10.1136/bmj.b3692. PMID: 19797342; PMCID: PMC2755728.</a:t>
            </a:r>
            <a:r>
              <a:rPr lang="ru-RU" sz="2200" dirty="0"/>
              <a:t> 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  <a:hlinkClick r:id="rId14"/>
              </a:rPr>
              <a:t>https://pubmed.ncbi.nlm.nih.gov/19797342/</a:t>
            </a:r>
            <a:r>
              <a:rPr lang="ru-RU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457200" indent="-457200">
              <a:buClr>
                <a:srgbClr val="FD7042"/>
              </a:buClr>
              <a:buFont typeface="+mj-lt"/>
              <a:buAutoNum type="arabicPeriod" startAt="8"/>
            </a:pPr>
            <a:endParaRPr lang="ru-RU" sz="2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mage7.png" descr="image7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37560" y="12793680"/>
            <a:ext cx="1774081" cy="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-Spray"/>
          <p:cNvSpPr txBox="1"/>
          <p:nvPr/>
        </p:nvSpPr>
        <p:spPr>
          <a:xfrm>
            <a:off x="22407754" y="12782284"/>
            <a:ext cx="1128328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sz="2000" b="1" spc="-1">
                <a:solidFill>
                  <a:srgbClr val="2D2D2E"/>
                </a:solidFill>
              </a:defRPr>
            </a:lvl1pPr>
          </a:lstStyle>
          <a:p>
            <a:r>
              <a:rPr dirty="0"/>
              <a:t>D-Spray</a:t>
            </a:r>
          </a:p>
        </p:txBody>
      </p:sp>
    </p:spTree>
    <p:extLst>
      <p:ext uri="{BB962C8B-B14F-4D97-AF65-F5344CB8AC3E}">
        <p14:creationId xmlns:p14="http://schemas.microsoft.com/office/powerpoint/2010/main" val="149893414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image52.png" descr="image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960" y="12192840"/>
            <a:ext cx="3728521" cy="656281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D-Spray"/>
          <p:cNvSpPr txBox="1"/>
          <p:nvPr/>
        </p:nvSpPr>
        <p:spPr>
          <a:xfrm>
            <a:off x="4705920" y="3548015"/>
            <a:ext cx="14970962" cy="276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 algn="ctr">
              <a:defRPr sz="17000" b="1" spc="-1">
                <a:solidFill>
                  <a:srgbClr val="FDF098"/>
                </a:solidFill>
              </a:defRPr>
            </a:lvl1pPr>
          </a:lstStyle>
          <a:p>
            <a:r>
              <a:rPr dirty="0"/>
              <a:t>D-Spray</a:t>
            </a:r>
            <a:r>
              <a:rPr lang="ru-RU" dirty="0"/>
              <a:t> 2000</a:t>
            </a:r>
            <a:endParaRPr dirty="0"/>
          </a:p>
        </p:txBody>
      </p:sp>
      <p:sp>
        <p:nvSpPr>
          <p:cNvPr id="828" name="Лучи здоровья"/>
          <p:cNvSpPr txBox="1"/>
          <p:nvPr/>
        </p:nvSpPr>
        <p:spPr>
          <a:xfrm>
            <a:off x="4383720" y="6619235"/>
            <a:ext cx="15616080" cy="1808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 algn="ctr">
              <a:defRPr sz="11700" b="1" spc="-1">
                <a:solidFill>
                  <a:srgbClr val="FFFFFF"/>
                </a:solidFill>
              </a:defRPr>
            </a:lvl1pPr>
          </a:lstStyle>
          <a:p>
            <a:r>
              <a:t>Лучи здоровья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image6.png" descr="image6.png"/>
          <p:cNvPicPr>
            <a:picLocks noChangeAspect="1"/>
          </p:cNvPicPr>
          <p:nvPr/>
        </p:nvPicPr>
        <p:blipFill>
          <a:blip r:embed="rId3"/>
          <a:srcRect l="24335" r="18929"/>
          <a:stretch>
            <a:fillRect/>
          </a:stretch>
        </p:blipFill>
        <p:spPr>
          <a:xfrm rot="21455400">
            <a:off x="8246096" y="4016159"/>
            <a:ext cx="19563841" cy="19399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age8.png" descr="image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398200" flipH="1">
            <a:off x="12846843" y="1460576"/>
            <a:ext cx="8818200" cy="231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age7.png" descr="image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560" y="12793680"/>
            <a:ext cx="1774081" cy="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D-Spray"/>
          <p:cNvSpPr txBox="1"/>
          <p:nvPr/>
        </p:nvSpPr>
        <p:spPr>
          <a:xfrm>
            <a:off x="22407754" y="12782284"/>
            <a:ext cx="1128328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sz="2000" b="1" spc="-1">
                <a:solidFill>
                  <a:srgbClr val="2D2D2E"/>
                </a:solidFill>
              </a:defRPr>
            </a:lvl1pPr>
          </a:lstStyle>
          <a:p>
            <a:r>
              <a:t>D-Spray</a:t>
            </a:r>
          </a:p>
        </p:txBody>
      </p:sp>
      <p:sp>
        <p:nvSpPr>
          <p:cNvPr id="507" name="Витамин D регулирует все процессы в организме*"/>
          <p:cNvSpPr txBox="1"/>
          <p:nvPr/>
        </p:nvSpPr>
        <p:spPr>
          <a:xfrm>
            <a:off x="1417320" y="866999"/>
            <a:ext cx="15678330" cy="2606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279" tIns="71279" rIns="71279" bIns="71279" anchor="ctr">
            <a:spAutoFit/>
          </a:bodyPr>
          <a:lstStyle/>
          <a:p>
            <a:pPr>
              <a:defRPr sz="8000" b="1" spc="-1">
                <a:solidFill>
                  <a:schemeClr val="accent5"/>
                </a:solidFill>
              </a:defRPr>
            </a:pPr>
            <a:r>
              <a:rPr dirty="0" err="1"/>
              <a:t>Витамин</a:t>
            </a:r>
            <a:r>
              <a:rPr dirty="0"/>
              <a:t> </a:t>
            </a:r>
            <a:r>
              <a:rPr lang="en-US" sz="8000" dirty="0"/>
              <a:t>D</a:t>
            </a:r>
            <a:r>
              <a:rPr lang="en-US" sz="8000" baseline="-25000" dirty="0"/>
              <a:t>3</a:t>
            </a:r>
            <a:r>
              <a:rPr dirty="0">
                <a:solidFill>
                  <a:srgbClr val="E1343E"/>
                </a:solidFill>
              </a:rPr>
              <a:t> </a:t>
            </a:r>
            <a:r>
              <a:rPr dirty="0" err="1">
                <a:solidFill>
                  <a:srgbClr val="363F47"/>
                </a:solidFill>
              </a:rPr>
              <a:t>регулирует</a:t>
            </a:r>
            <a:br>
              <a:rPr dirty="0">
                <a:solidFill>
                  <a:srgbClr val="363F47"/>
                </a:solidFill>
              </a:rPr>
            </a:br>
            <a:r>
              <a:rPr lang="ru-RU" dirty="0">
                <a:solidFill>
                  <a:srgbClr val="363F47"/>
                </a:solidFill>
              </a:rPr>
              <a:t>многие</a:t>
            </a:r>
            <a:r>
              <a:rPr dirty="0">
                <a:solidFill>
                  <a:srgbClr val="363F47"/>
                </a:solidFill>
              </a:rPr>
              <a:t> </a:t>
            </a:r>
            <a:r>
              <a:rPr dirty="0" err="1">
                <a:solidFill>
                  <a:srgbClr val="363F47"/>
                </a:solidFill>
              </a:rPr>
              <a:t>процессы</a:t>
            </a:r>
            <a:r>
              <a:rPr dirty="0">
                <a:solidFill>
                  <a:srgbClr val="363F47"/>
                </a:solidFill>
              </a:rPr>
              <a:t> в </a:t>
            </a:r>
            <a:r>
              <a:rPr dirty="0" err="1">
                <a:solidFill>
                  <a:srgbClr val="363F47"/>
                </a:solidFill>
              </a:rPr>
              <a:t>организме</a:t>
            </a:r>
            <a:endParaRPr dirty="0">
              <a:solidFill>
                <a:srgbClr val="363F47"/>
              </a:solidFill>
            </a:endParaRPr>
          </a:p>
        </p:txBody>
      </p:sp>
      <p:sp>
        <p:nvSpPr>
          <p:cNvPr id="508" name="задерживаются городской пылью, смогом и облаками"/>
          <p:cNvSpPr txBox="1"/>
          <p:nvPr/>
        </p:nvSpPr>
        <p:spPr>
          <a:xfrm>
            <a:off x="13845599" y="9876574"/>
            <a:ext cx="7507442" cy="127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lnSpc>
                <a:spcPct val="108000"/>
              </a:lnSpc>
              <a:defRPr sz="4000" b="1" spc="-1">
                <a:solidFill>
                  <a:srgbClr val="363F47"/>
                </a:solidFill>
              </a:defRPr>
            </a:lvl1pPr>
          </a:lstStyle>
          <a:p>
            <a:r>
              <a:t>задерживаются городской пылью, смогом и облаками</a:t>
            </a:r>
          </a:p>
        </p:txBody>
      </p:sp>
      <p:sp>
        <p:nvSpPr>
          <p:cNvPr id="509" name="Витамин D сложно в достаточном количестве получить из пищи"/>
          <p:cNvSpPr txBox="1"/>
          <p:nvPr/>
        </p:nvSpPr>
        <p:spPr>
          <a:xfrm>
            <a:off x="3202920" y="8522828"/>
            <a:ext cx="6466681" cy="188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lnSpc>
                <a:spcPct val="108000"/>
              </a:lnSpc>
              <a:defRPr sz="4000" spc="-1">
                <a:solidFill>
                  <a:schemeClr val="accent5"/>
                </a:solidFill>
              </a:defRPr>
            </a:pPr>
            <a:r>
              <a:t>Витамин D сложно</a:t>
            </a:r>
            <a:br/>
            <a:r>
              <a:rPr>
                <a:solidFill>
                  <a:srgbClr val="363F47"/>
                </a:solidFill>
              </a:rPr>
              <a:t>в достаточном количестве получить из пищи</a:t>
            </a:r>
          </a:p>
        </p:txBody>
      </p:sp>
      <p:sp>
        <p:nvSpPr>
          <p:cNvPr id="510" name="Организм синтезирует его самостоятельно под воздействием солнечных лучей"/>
          <p:cNvSpPr txBox="1"/>
          <p:nvPr/>
        </p:nvSpPr>
        <p:spPr>
          <a:xfrm>
            <a:off x="3202920" y="5182749"/>
            <a:ext cx="8954280" cy="1888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lnSpc>
                <a:spcPct val="108000"/>
              </a:lnSpc>
              <a:defRPr sz="4000" spc="-1">
                <a:solidFill>
                  <a:srgbClr val="363F47"/>
                </a:solidFill>
              </a:defRPr>
            </a:pPr>
            <a:r>
              <a:t>Организм синтезирует его самостоятельно </a:t>
            </a:r>
            <a:r>
              <a:rPr>
                <a:solidFill>
                  <a:schemeClr val="accent5"/>
                </a:solidFill>
              </a:rPr>
              <a:t>под воздействием солнечных лучей</a:t>
            </a:r>
          </a:p>
        </p:txBody>
      </p:sp>
      <p:pic>
        <p:nvPicPr>
          <p:cNvPr id="512" name="image8.png" descr="image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398200" flipH="1">
            <a:off x="15280443" y="1540497"/>
            <a:ext cx="8820000" cy="231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image8.png" descr="image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398200" flipH="1">
            <a:off x="17998802" y="1643816"/>
            <a:ext cx="8638921" cy="2269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age9.png" descr="image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999" y="8524799"/>
            <a:ext cx="1572481" cy="1563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age10.png" descr="image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20" y="5182920"/>
            <a:ext cx="1887480" cy="1887481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До 50% UV лучей"/>
          <p:cNvSpPr txBox="1"/>
          <p:nvPr/>
        </p:nvSpPr>
        <p:spPr>
          <a:xfrm>
            <a:off x="13839479" y="7752648"/>
            <a:ext cx="8248652" cy="2096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8000"/>
              </a:lnSpc>
              <a:defRPr sz="4000" b="1" spc="-1">
                <a:solidFill>
                  <a:schemeClr val="accent5"/>
                </a:solidFill>
              </a:defRPr>
            </a:pPr>
            <a:r>
              <a:rPr dirty="0" err="1"/>
              <a:t>До</a:t>
            </a:r>
            <a:r>
              <a:rPr dirty="0"/>
              <a:t> </a:t>
            </a:r>
            <a:r>
              <a:rPr sz="12000" dirty="0"/>
              <a:t>50% UV</a:t>
            </a:r>
            <a:r>
              <a:rPr dirty="0"/>
              <a:t>-</a:t>
            </a:r>
            <a:r>
              <a:rPr dirty="0" err="1"/>
              <a:t>лучей</a:t>
            </a:r>
            <a:endParaRPr dirty="0"/>
          </a:p>
        </p:txBody>
      </p:sp>
      <p:sp>
        <p:nvSpPr>
          <p:cNvPr id="23" name="TextBox 22"/>
          <p:cNvSpPr txBox="1"/>
          <p:nvPr/>
        </p:nvSpPr>
        <p:spPr>
          <a:xfrm>
            <a:off x="22022979" y="8639581"/>
            <a:ext cx="342399" cy="630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500" b="1" dirty="0">
                <a:solidFill>
                  <a:srgbClr val="FD7042"/>
                </a:solidFill>
              </a:rPr>
              <a:t>2</a:t>
            </a:r>
            <a:endParaRPr kumimoji="0" lang="ru-RU" sz="3500" b="1" i="0" u="none" strike="noStrike" cap="none" spc="0" normalizeH="0" baseline="0" dirty="0">
              <a:ln>
                <a:noFill/>
              </a:ln>
              <a:solidFill>
                <a:srgbClr val="FD7042"/>
              </a:solidFill>
              <a:effectLst/>
              <a:uFillTx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848616" y="2189686"/>
            <a:ext cx="412932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500" b="1" i="0" u="none" strike="noStrike" cap="none" spc="0" normalizeH="0" baseline="0" dirty="0">
                <a:ln>
                  <a:noFill/>
                </a:ln>
                <a:solidFill>
                  <a:srgbClr val="363F47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1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Согласно последним исследованиям, недостаток витамина D выявляется глобально во всем мире, даже в солнечных странах"/>
          <p:cNvSpPr txBox="1"/>
          <p:nvPr/>
        </p:nvSpPr>
        <p:spPr>
          <a:xfrm>
            <a:off x="1417319" y="600488"/>
            <a:ext cx="22295882" cy="3237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defRPr sz="6700" b="1" spc="-1">
                <a:solidFill>
                  <a:srgbClr val="363F47"/>
                </a:solidFill>
              </a:defRPr>
            </a:pPr>
            <a:r>
              <a:rPr dirty="0" err="1"/>
              <a:t>Согласно</a:t>
            </a:r>
            <a:r>
              <a:rPr dirty="0"/>
              <a:t> </a:t>
            </a:r>
            <a:r>
              <a:rPr dirty="0" err="1"/>
              <a:t>последним</a:t>
            </a:r>
            <a:r>
              <a:rPr dirty="0"/>
              <a:t> </a:t>
            </a:r>
            <a:r>
              <a:rPr dirty="0" err="1"/>
              <a:t>исследованиям</a:t>
            </a:r>
            <a:r>
              <a:rPr dirty="0"/>
              <a:t>, </a:t>
            </a:r>
            <a:r>
              <a:rPr dirty="0" err="1">
                <a:solidFill>
                  <a:schemeClr val="accent5"/>
                </a:solidFill>
              </a:rPr>
              <a:t>недостаток</a:t>
            </a:r>
            <a:r>
              <a:rPr dirty="0">
                <a:solidFill>
                  <a:schemeClr val="accent5"/>
                </a:solidFill>
              </a:rPr>
              <a:t> </a:t>
            </a:r>
            <a:r>
              <a:rPr dirty="0" err="1">
                <a:solidFill>
                  <a:schemeClr val="accent5"/>
                </a:solidFill>
              </a:rPr>
              <a:t>витамина</a:t>
            </a:r>
            <a:r>
              <a:rPr dirty="0">
                <a:solidFill>
                  <a:schemeClr val="accent5"/>
                </a:solidFill>
              </a:rPr>
              <a:t> </a:t>
            </a:r>
            <a:r>
              <a:rPr lang="en-US" sz="6700" dirty="0">
                <a:solidFill>
                  <a:srgbClr val="FD7042"/>
                </a:solidFill>
              </a:rPr>
              <a:t>D</a:t>
            </a:r>
            <a:r>
              <a:rPr lang="en-US" sz="6700" baseline="-25000" dirty="0">
                <a:solidFill>
                  <a:srgbClr val="FD7042"/>
                </a:solidFill>
              </a:rPr>
              <a:t>3</a:t>
            </a:r>
            <a:r>
              <a:rPr lang="ru-RU" dirty="0">
                <a:solidFill>
                  <a:schemeClr val="accent5"/>
                </a:solidFill>
              </a:rPr>
              <a:t> </a:t>
            </a:r>
            <a:r>
              <a:rPr dirty="0" err="1">
                <a:solidFill>
                  <a:schemeClr val="accent5"/>
                </a:solidFill>
              </a:rPr>
              <a:t>выявляется</a:t>
            </a:r>
            <a:r>
              <a:rPr dirty="0">
                <a:solidFill>
                  <a:schemeClr val="accent5"/>
                </a:solidFill>
              </a:rPr>
              <a:t> </a:t>
            </a:r>
            <a:r>
              <a:rPr dirty="0" err="1">
                <a:solidFill>
                  <a:schemeClr val="accent5"/>
                </a:solidFill>
              </a:rPr>
              <a:t>глобально</a:t>
            </a:r>
            <a:r>
              <a:rPr dirty="0">
                <a:solidFill>
                  <a:schemeClr val="accent5"/>
                </a:solidFill>
              </a:rPr>
              <a:t> </a:t>
            </a:r>
            <a:r>
              <a:rPr dirty="0" err="1">
                <a:solidFill>
                  <a:schemeClr val="accent5"/>
                </a:solidFill>
              </a:rPr>
              <a:t>во</a:t>
            </a:r>
            <a:r>
              <a:rPr dirty="0">
                <a:solidFill>
                  <a:schemeClr val="accent5"/>
                </a:solidFill>
              </a:rPr>
              <a:t> </a:t>
            </a:r>
            <a:r>
              <a:rPr dirty="0" err="1">
                <a:solidFill>
                  <a:schemeClr val="accent5"/>
                </a:solidFill>
              </a:rPr>
              <a:t>всем</a:t>
            </a:r>
            <a:r>
              <a:rPr dirty="0">
                <a:solidFill>
                  <a:schemeClr val="accent5"/>
                </a:solidFill>
              </a:rPr>
              <a:t> </a:t>
            </a:r>
            <a:r>
              <a:rPr dirty="0" err="1">
                <a:solidFill>
                  <a:schemeClr val="accent5"/>
                </a:solidFill>
              </a:rPr>
              <a:t>мире</a:t>
            </a:r>
            <a:r>
              <a:rPr dirty="0">
                <a:solidFill>
                  <a:schemeClr val="accent5"/>
                </a:solidFill>
              </a:rPr>
              <a:t>,</a:t>
            </a:r>
            <a:r>
              <a:rPr dirty="0"/>
              <a:t> </a:t>
            </a:r>
            <a:r>
              <a:rPr dirty="0" err="1"/>
              <a:t>даже</a:t>
            </a:r>
            <a:r>
              <a:rPr dirty="0"/>
              <a:t> в </a:t>
            </a:r>
            <a:r>
              <a:rPr dirty="0" err="1"/>
              <a:t>солнечных</a:t>
            </a:r>
            <a:r>
              <a:rPr dirty="0"/>
              <a:t> </a:t>
            </a:r>
            <a:r>
              <a:rPr dirty="0" err="1"/>
              <a:t>странах</a:t>
            </a:r>
            <a:r>
              <a:rPr dirty="0"/>
              <a:t> </a:t>
            </a:r>
          </a:p>
        </p:txBody>
      </p:sp>
      <p:pic>
        <p:nvPicPr>
          <p:cNvPr id="527" name="image7.png" descr="image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560" y="12793680"/>
            <a:ext cx="1774081" cy="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D-Spray"/>
          <p:cNvSpPr txBox="1"/>
          <p:nvPr/>
        </p:nvSpPr>
        <p:spPr>
          <a:xfrm>
            <a:off x="22407754" y="12782284"/>
            <a:ext cx="1128328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sz="2000" b="1" spc="-1">
                <a:solidFill>
                  <a:srgbClr val="2D2D2E"/>
                </a:solidFill>
              </a:defRPr>
            </a:lvl1pPr>
          </a:lstStyle>
          <a:p>
            <a:r>
              <a:t>D-Spray</a:t>
            </a:r>
          </a:p>
        </p:txBody>
      </p:sp>
      <p:sp>
        <p:nvSpPr>
          <p:cNvPr id="529" name="Процент взрослого населения с дефицитом (ниже 25 нмоль/л) или недостаточностью (менее 50 нмоль/л) витамина D3"/>
          <p:cNvSpPr txBox="1"/>
          <p:nvPr/>
        </p:nvSpPr>
        <p:spPr>
          <a:xfrm>
            <a:off x="1430640" y="9732508"/>
            <a:ext cx="3808801" cy="178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lnSpc>
                <a:spcPct val="120000"/>
              </a:lnSpc>
              <a:defRPr sz="2000" spc="-1">
                <a:solidFill>
                  <a:srgbClr val="36414D"/>
                </a:solidFill>
              </a:defRPr>
            </a:pPr>
            <a:r>
              <a:t>Процент взрослого</a:t>
            </a:r>
            <a:br/>
            <a:r>
              <a:t>населения с дефицитом</a:t>
            </a:r>
            <a:br/>
            <a:r>
              <a:rPr b="1"/>
              <a:t>(ниже 25 нмоль/л) </a:t>
            </a:r>
            <a:r>
              <a:t>или недостаточностью (</a:t>
            </a:r>
            <a:r>
              <a:rPr b="1"/>
              <a:t>менее 50 нмоль/л) </a:t>
            </a:r>
            <a:r>
              <a:t>витамина D3</a:t>
            </a:r>
          </a:p>
        </p:txBody>
      </p:sp>
      <p:sp>
        <p:nvSpPr>
          <p:cNvPr id="530" name="Прямоугольник"/>
          <p:cNvSpPr/>
          <p:nvPr/>
        </p:nvSpPr>
        <p:spPr>
          <a:xfrm>
            <a:off x="-1092241" y="9483839"/>
            <a:ext cx="6562440" cy="2277721"/>
          </a:xfrm>
          <a:prstGeom prst="rect">
            <a:avLst/>
          </a:prstGeom>
          <a:ln w="25400">
            <a:solidFill>
              <a:schemeClr val="accent5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1" name="Дефицит"/>
          <p:cNvSpPr txBox="1"/>
          <p:nvPr/>
        </p:nvSpPr>
        <p:spPr>
          <a:xfrm>
            <a:off x="2042279" y="5196450"/>
            <a:ext cx="2803321" cy="422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lnSpc>
                <a:spcPct val="140000"/>
              </a:lnSpc>
              <a:defRPr sz="2200" b="1" spc="-1">
                <a:solidFill>
                  <a:srgbClr val="36414D"/>
                </a:solidFill>
              </a:defRPr>
            </a:lvl1pPr>
          </a:lstStyle>
          <a:p>
            <a:r>
              <a:t>Дефицит</a:t>
            </a:r>
          </a:p>
        </p:txBody>
      </p:sp>
      <p:sp>
        <p:nvSpPr>
          <p:cNvPr id="532" name="Прямоугольник"/>
          <p:cNvSpPr/>
          <p:nvPr/>
        </p:nvSpPr>
        <p:spPr>
          <a:xfrm>
            <a:off x="1445399" y="5194799"/>
            <a:ext cx="415441" cy="425521"/>
          </a:xfrm>
          <a:prstGeom prst="rect">
            <a:avLst/>
          </a:prstGeom>
          <a:solidFill>
            <a:srgbClr val="CF494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3" name="Прямоугольник"/>
          <p:cNvSpPr/>
          <p:nvPr/>
        </p:nvSpPr>
        <p:spPr>
          <a:xfrm>
            <a:off x="1445399" y="5860439"/>
            <a:ext cx="415441" cy="425521"/>
          </a:xfrm>
          <a:prstGeom prst="rect">
            <a:avLst/>
          </a:prstGeom>
          <a:solidFill>
            <a:srgbClr val="E3C45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4" name="Недостаток"/>
          <p:cNvSpPr txBox="1"/>
          <p:nvPr/>
        </p:nvSpPr>
        <p:spPr>
          <a:xfrm>
            <a:off x="2042279" y="5862090"/>
            <a:ext cx="2803321" cy="422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lnSpc>
                <a:spcPct val="140000"/>
              </a:lnSpc>
              <a:defRPr sz="2200" b="1" spc="-1">
                <a:solidFill>
                  <a:srgbClr val="36414D"/>
                </a:solidFill>
              </a:defRPr>
            </a:lvl1pPr>
          </a:lstStyle>
          <a:p>
            <a:r>
              <a:t>Недостаток</a:t>
            </a:r>
          </a:p>
        </p:txBody>
      </p:sp>
      <p:graphicFrame>
        <p:nvGraphicFramePr>
          <p:cNvPr id="15" name="Двухмерная столбчатая диаграмма"/>
          <p:cNvGraphicFramePr/>
          <p:nvPr/>
        </p:nvGraphicFramePr>
        <p:xfrm>
          <a:off x="6341040" y="4916880"/>
          <a:ext cx="16490880" cy="7185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image7.png" descr="image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60" y="12793680"/>
            <a:ext cx="1774081" cy="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D-Spray"/>
          <p:cNvSpPr txBox="1"/>
          <p:nvPr/>
        </p:nvSpPr>
        <p:spPr>
          <a:xfrm>
            <a:off x="22407754" y="12782284"/>
            <a:ext cx="1128328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sz="2000" b="1" spc="-1">
                <a:solidFill>
                  <a:srgbClr val="2D2D2E"/>
                </a:solidFill>
              </a:defRPr>
            </a:lvl1pPr>
          </a:lstStyle>
          <a:p>
            <a:r>
              <a:t>D-Spray</a:t>
            </a:r>
          </a:p>
        </p:txBody>
      </p:sp>
      <p:sp>
        <p:nvSpPr>
          <p:cNvPr id="541" name="Для полноценной работы всех органов и систем Витамин D должен не только поступать в организм в достаточном количестве, но и максимально хорошо усваиваться"/>
          <p:cNvSpPr txBox="1"/>
          <p:nvPr/>
        </p:nvSpPr>
        <p:spPr>
          <a:xfrm>
            <a:off x="1480319" y="2279333"/>
            <a:ext cx="9918722" cy="3488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  <a:defRPr sz="4000" spc="-1">
                <a:solidFill>
                  <a:srgbClr val="363F47"/>
                </a:solidFill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полноценной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всех</a:t>
            </a:r>
            <a:r>
              <a:rPr dirty="0"/>
              <a:t> </a:t>
            </a:r>
            <a:r>
              <a:rPr dirty="0" err="1"/>
              <a:t>органов</a:t>
            </a:r>
            <a:br>
              <a:rPr dirty="0"/>
            </a:br>
            <a:r>
              <a:rPr dirty="0"/>
              <a:t>и </a:t>
            </a:r>
            <a:r>
              <a:rPr dirty="0" err="1"/>
              <a:t>систем</a:t>
            </a:r>
            <a:r>
              <a:rPr dirty="0"/>
              <a:t> </a:t>
            </a:r>
            <a:r>
              <a:rPr dirty="0" err="1"/>
              <a:t>Витамин</a:t>
            </a:r>
            <a:r>
              <a:rPr dirty="0"/>
              <a:t> </a:t>
            </a:r>
            <a:r>
              <a:rPr lang="en-US" sz="4000" dirty="0"/>
              <a:t>D</a:t>
            </a:r>
            <a:r>
              <a:rPr lang="en-US" sz="4000" baseline="-25000" dirty="0"/>
              <a:t>3</a:t>
            </a:r>
            <a:r>
              <a:rPr dirty="0"/>
              <a:t> </a:t>
            </a:r>
            <a:r>
              <a:rPr dirty="0" err="1"/>
              <a:t>должен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только</a:t>
            </a:r>
            <a:br>
              <a:rPr dirty="0"/>
            </a:br>
            <a:r>
              <a:rPr dirty="0" err="1"/>
              <a:t>поступать</a:t>
            </a:r>
            <a:r>
              <a:rPr dirty="0"/>
              <a:t> в </a:t>
            </a:r>
            <a:r>
              <a:rPr dirty="0" err="1"/>
              <a:t>организм</a:t>
            </a:r>
            <a:r>
              <a:rPr dirty="0"/>
              <a:t> в </a:t>
            </a:r>
            <a:r>
              <a:rPr dirty="0" err="1"/>
              <a:t>достаточном</a:t>
            </a:r>
            <a:br>
              <a:rPr dirty="0"/>
            </a:br>
            <a:r>
              <a:rPr dirty="0" err="1"/>
              <a:t>количестве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и </a:t>
            </a:r>
            <a:r>
              <a:rPr b="1" dirty="0" err="1">
                <a:solidFill>
                  <a:schemeClr val="accent5"/>
                </a:solidFill>
              </a:rPr>
              <a:t>максимально</a:t>
            </a:r>
            <a:br>
              <a:rPr b="1" dirty="0">
                <a:solidFill>
                  <a:schemeClr val="accent5"/>
                </a:solidFill>
              </a:rPr>
            </a:br>
            <a:r>
              <a:rPr b="1" dirty="0" err="1">
                <a:solidFill>
                  <a:schemeClr val="accent5"/>
                </a:solidFill>
              </a:rPr>
              <a:t>хорошо</a:t>
            </a:r>
            <a:r>
              <a:rPr b="1" dirty="0">
                <a:solidFill>
                  <a:schemeClr val="accent5"/>
                </a:solidFill>
              </a:rPr>
              <a:t> </a:t>
            </a:r>
            <a:r>
              <a:rPr b="1" dirty="0" err="1">
                <a:solidFill>
                  <a:schemeClr val="accent5"/>
                </a:solidFill>
              </a:rPr>
              <a:t>усваиваться</a:t>
            </a:r>
            <a:endParaRPr b="1" dirty="0">
              <a:solidFill>
                <a:schemeClr val="accent5"/>
              </a:solidFill>
            </a:endParaRPr>
          </a:p>
        </p:txBody>
      </p:sp>
      <p:sp>
        <p:nvSpPr>
          <p:cNvPr id="545" name="В составе спрея — МСT- жирные кислоты которые способствуют более быстрому и естественному усвоению Витамина D"/>
          <p:cNvSpPr txBox="1"/>
          <p:nvPr/>
        </p:nvSpPr>
        <p:spPr>
          <a:xfrm>
            <a:off x="1433880" y="6031227"/>
            <a:ext cx="11987280" cy="5180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lnSpc>
                <a:spcPct val="110000"/>
              </a:lnSpc>
              <a:defRPr sz="6000" b="1" spc="-1">
                <a:solidFill>
                  <a:srgbClr val="363F47"/>
                </a:solidFill>
              </a:defRPr>
            </a:pPr>
            <a:r>
              <a:rPr dirty="0"/>
              <a:t>В </a:t>
            </a:r>
            <a:r>
              <a:rPr dirty="0" err="1"/>
              <a:t>составе</a:t>
            </a:r>
            <a:r>
              <a:rPr dirty="0"/>
              <a:t> </a:t>
            </a:r>
            <a:r>
              <a:rPr dirty="0" err="1"/>
              <a:t>спрея</a:t>
            </a:r>
            <a:r>
              <a:rPr dirty="0"/>
              <a:t> — </a:t>
            </a:r>
            <a:br>
              <a:rPr lang="en-US" dirty="0"/>
            </a:br>
            <a:r>
              <a:rPr dirty="0">
                <a:solidFill>
                  <a:schemeClr val="accent5"/>
                </a:solidFill>
              </a:rPr>
              <a:t>МСT-</a:t>
            </a:r>
            <a:r>
              <a:rPr dirty="0" err="1">
                <a:solidFill>
                  <a:schemeClr val="accent5"/>
                </a:solidFill>
              </a:rPr>
              <a:t>жирные</a:t>
            </a:r>
            <a:r>
              <a:rPr dirty="0">
                <a:solidFill>
                  <a:schemeClr val="accent5"/>
                </a:solidFill>
              </a:rPr>
              <a:t> </a:t>
            </a:r>
            <a:r>
              <a:rPr dirty="0" err="1">
                <a:solidFill>
                  <a:schemeClr val="accent5"/>
                </a:solidFill>
              </a:rPr>
              <a:t>кислоты</a:t>
            </a:r>
            <a:r>
              <a:rPr dirty="0">
                <a:solidFill>
                  <a:schemeClr val="accent5"/>
                </a:solidFill>
              </a:rPr>
              <a:t>,</a:t>
            </a:r>
            <a:r>
              <a:rPr dirty="0"/>
              <a:t>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способствуют</a:t>
            </a:r>
            <a:r>
              <a:rPr dirty="0"/>
              <a:t> </a:t>
            </a:r>
            <a:r>
              <a:rPr dirty="0" err="1"/>
              <a:t>более</a:t>
            </a:r>
            <a:br>
              <a:rPr dirty="0"/>
            </a:br>
            <a:r>
              <a:rPr dirty="0" err="1"/>
              <a:t>быстрому</a:t>
            </a:r>
            <a:r>
              <a:rPr dirty="0"/>
              <a:t> и </a:t>
            </a:r>
            <a:r>
              <a:rPr dirty="0" err="1"/>
              <a:t>естественному</a:t>
            </a:r>
            <a:r>
              <a:rPr dirty="0"/>
              <a:t> </a:t>
            </a:r>
            <a:r>
              <a:rPr dirty="0" err="1"/>
              <a:t>усвоению</a:t>
            </a:r>
            <a:r>
              <a:rPr dirty="0"/>
              <a:t> </a:t>
            </a:r>
            <a:r>
              <a:rPr dirty="0" err="1"/>
              <a:t>витамина</a:t>
            </a:r>
            <a:r>
              <a:rPr dirty="0"/>
              <a:t> </a:t>
            </a:r>
            <a:r>
              <a:rPr lang="en-US" sz="6000" dirty="0">
                <a:solidFill>
                  <a:srgbClr val="363F47"/>
                </a:solidFill>
              </a:rPr>
              <a:t>D</a:t>
            </a:r>
            <a:r>
              <a:rPr lang="en-US" sz="6000" baseline="-25000" dirty="0">
                <a:solidFill>
                  <a:srgbClr val="363F47"/>
                </a:solidFill>
              </a:rPr>
              <a:t>3</a:t>
            </a:r>
            <a:endParaRPr dirty="0">
              <a:solidFill>
                <a:srgbClr val="363F47"/>
              </a:solidFill>
            </a:endParaRPr>
          </a:p>
        </p:txBody>
      </p:sp>
      <p:pic>
        <p:nvPicPr>
          <p:cNvPr id="546" name="image11.png" descr="image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6122" y="1476000"/>
            <a:ext cx="10219681" cy="10938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Сгруппировать"/>
          <p:cNvGrpSpPr/>
          <p:nvPr/>
        </p:nvGrpSpPr>
        <p:grpSpPr>
          <a:xfrm>
            <a:off x="9421200" y="342720"/>
            <a:ext cx="14645521" cy="18793801"/>
            <a:chOff x="0" y="0"/>
            <a:chExt cx="14645519" cy="18793800"/>
          </a:xfrm>
        </p:grpSpPr>
        <p:pic>
          <p:nvPicPr>
            <p:cNvPr id="554" name="image13.png" descr="image1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399" y="1753559"/>
              <a:ext cx="5766122" cy="17040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image14.png" descr="image14.png"/>
            <p:cNvPicPr>
              <a:picLocks noChangeAspect="1"/>
            </p:cNvPicPr>
            <p:nvPr/>
          </p:nvPicPr>
          <p:blipFill>
            <a:blip r:embed="rId4">
              <a:alphaModFix amt="76000"/>
            </a:blip>
            <a:stretch>
              <a:fillRect/>
            </a:stretch>
          </p:blipFill>
          <p:spPr>
            <a:xfrm flipH="1">
              <a:off x="0" y="0"/>
              <a:ext cx="9999720" cy="6986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7" name="image7.png" descr="image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560" y="12793680"/>
            <a:ext cx="1774081" cy="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D-Spray"/>
          <p:cNvSpPr txBox="1"/>
          <p:nvPr/>
        </p:nvSpPr>
        <p:spPr>
          <a:xfrm>
            <a:off x="22407754" y="12782284"/>
            <a:ext cx="1128328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sz="2000" b="1" spc="-1">
                <a:solidFill>
                  <a:srgbClr val="2D2D2E"/>
                </a:solidFill>
              </a:defRPr>
            </a:lvl1pPr>
          </a:lstStyle>
          <a:p>
            <a:r>
              <a:t>D-Spray</a:t>
            </a:r>
          </a:p>
        </p:txBody>
      </p:sp>
      <p:sp>
        <p:nvSpPr>
          <p:cNvPr id="559" name="Мельчайшие частицы спрея легко проникают в кровоток через слизистую полости рта. Мелкодисперсное распыление увеличивает площадь усвоения."/>
          <p:cNvSpPr txBox="1"/>
          <p:nvPr/>
        </p:nvSpPr>
        <p:spPr>
          <a:xfrm>
            <a:off x="1417320" y="6169571"/>
            <a:ext cx="14646601" cy="191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lnSpc>
                <a:spcPct val="110000"/>
              </a:lnSpc>
              <a:defRPr sz="4000" spc="-1">
                <a:solidFill>
                  <a:srgbClr val="FFFFFF"/>
                </a:solidFill>
              </a:defRPr>
            </a:lvl1pPr>
          </a:lstStyle>
          <a:p>
            <a:r>
              <a:rPr dirty="0" err="1"/>
              <a:t>Мельчайшие</a:t>
            </a:r>
            <a:r>
              <a:rPr dirty="0"/>
              <a:t> </a:t>
            </a:r>
            <a:r>
              <a:rPr dirty="0" err="1"/>
              <a:t>частицы</a:t>
            </a:r>
            <a:r>
              <a:rPr dirty="0"/>
              <a:t> </a:t>
            </a:r>
            <a:r>
              <a:rPr dirty="0" err="1"/>
              <a:t>спрея</a:t>
            </a:r>
            <a:r>
              <a:rPr dirty="0"/>
              <a:t> </a:t>
            </a:r>
            <a:r>
              <a:rPr dirty="0" err="1"/>
              <a:t>легко</a:t>
            </a:r>
            <a:r>
              <a:rPr dirty="0"/>
              <a:t> </a:t>
            </a:r>
            <a:r>
              <a:rPr dirty="0" err="1"/>
              <a:t>проникают</a:t>
            </a:r>
            <a:r>
              <a:rPr dirty="0"/>
              <a:t> в </a:t>
            </a:r>
            <a:r>
              <a:rPr dirty="0" err="1"/>
              <a:t>кровоток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слизистую</a:t>
            </a:r>
            <a:r>
              <a:rPr dirty="0"/>
              <a:t> </a:t>
            </a:r>
            <a:r>
              <a:rPr dirty="0" err="1"/>
              <a:t>полости</a:t>
            </a:r>
            <a:r>
              <a:rPr dirty="0"/>
              <a:t> </a:t>
            </a:r>
            <a:r>
              <a:rPr dirty="0" err="1"/>
              <a:t>рта</a:t>
            </a:r>
            <a:r>
              <a:rPr dirty="0"/>
              <a:t>. </a:t>
            </a:r>
            <a:r>
              <a:rPr dirty="0" err="1"/>
              <a:t>Мелкодисперсное</a:t>
            </a:r>
            <a:r>
              <a:rPr dirty="0"/>
              <a:t> </a:t>
            </a:r>
            <a:r>
              <a:rPr dirty="0" err="1"/>
              <a:t>распыление</a:t>
            </a:r>
            <a:r>
              <a:rPr dirty="0"/>
              <a:t> </a:t>
            </a:r>
            <a:r>
              <a:rPr dirty="0" err="1"/>
              <a:t>увеличивает</a:t>
            </a:r>
            <a:r>
              <a:rPr dirty="0"/>
              <a:t> </a:t>
            </a:r>
            <a:r>
              <a:rPr dirty="0" err="1"/>
              <a:t>площадь</a:t>
            </a:r>
            <a:r>
              <a:rPr dirty="0"/>
              <a:t> </a:t>
            </a:r>
            <a:r>
              <a:rPr dirty="0" err="1"/>
              <a:t>усвоения</a:t>
            </a:r>
            <a:r>
              <a:rPr dirty="0"/>
              <a:t>.</a:t>
            </a:r>
          </a:p>
        </p:txBody>
      </p:sp>
      <p:sp>
        <p:nvSpPr>
          <p:cNvPr id="561" name="Форма спрея — эффективный способ доставки витамина"/>
          <p:cNvSpPr txBox="1"/>
          <p:nvPr/>
        </p:nvSpPr>
        <p:spPr>
          <a:xfrm>
            <a:off x="1417320" y="787154"/>
            <a:ext cx="11295720" cy="4575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90000"/>
              </a:lnSpc>
              <a:defRPr sz="8000" b="1" spc="-1">
                <a:solidFill>
                  <a:srgbClr val="FFFFFF"/>
                </a:solidFill>
              </a:defRPr>
            </a:pPr>
            <a:r>
              <a:rPr dirty="0" err="1"/>
              <a:t>Форма</a:t>
            </a:r>
            <a:r>
              <a:rPr dirty="0"/>
              <a:t> </a:t>
            </a:r>
            <a:r>
              <a:rPr dirty="0" err="1"/>
              <a:t>спрея</a:t>
            </a:r>
            <a:r>
              <a:rPr dirty="0">
                <a:solidFill>
                  <a:srgbClr val="363F47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—</a:t>
            </a:r>
            <a:r>
              <a:rPr dirty="0" err="1">
                <a:solidFill>
                  <a:srgbClr val="FDF098"/>
                </a:solidFill>
              </a:rPr>
              <a:t>эффективный</a:t>
            </a:r>
            <a:r>
              <a:rPr dirty="0">
                <a:solidFill>
                  <a:srgbClr val="FDF098"/>
                </a:solidFill>
              </a:rPr>
              <a:t> </a:t>
            </a:r>
            <a:r>
              <a:rPr dirty="0" err="1">
                <a:solidFill>
                  <a:srgbClr val="FDF098"/>
                </a:solidFill>
              </a:rPr>
              <a:t>способ</a:t>
            </a:r>
            <a:r>
              <a:rPr dirty="0">
                <a:solidFill>
                  <a:srgbClr val="FDF098"/>
                </a:solidFill>
              </a:rPr>
              <a:t> </a:t>
            </a:r>
            <a:r>
              <a:rPr dirty="0" err="1">
                <a:solidFill>
                  <a:srgbClr val="FDF098"/>
                </a:solidFill>
              </a:rPr>
              <a:t>доставки</a:t>
            </a:r>
            <a:r>
              <a:rPr dirty="0">
                <a:solidFill>
                  <a:srgbClr val="363F47"/>
                </a:solidFill>
              </a:rPr>
              <a:t> </a:t>
            </a:r>
            <a:r>
              <a:rPr dirty="0" err="1"/>
              <a:t>витамина</a:t>
            </a:r>
            <a:r>
              <a:rPr dirty="0"/>
              <a:t> </a:t>
            </a:r>
          </a:p>
        </p:txBody>
      </p:sp>
      <p:sp>
        <p:nvSpPr>
          <p:cNvPr id="562" name="Эффективность жирорастворимой формы витамина в виде спрея клинически доказана*"/>
          <p:cNvSpPr txBox="1"/>
          <p:nvPr/>
        </p:nvSpPr>
        <p:spPr>
          <a:xfrm>
            <a:off x="1417320" y="8521451"/>
            <a:ext cx="13601880" cy="3149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lnSpc>
                <a:spcPct val="110000"/>
              </a:lnSpc>
              <a:defRPr sz="6000" b="1" spc="-1">
                <a:solidFill>
                  <a:srgbClr val="FCF199"/>
                </a:solidFill>
              </a:defRPr>
            </a:lvl1pPr>
          </a:lstStyle>
          <a:p>
            <a:r>
              <a:rPr dirty="0" err="1"/>
              <a:t>Эффективность</a:t>
            </a:r>
            <a:r>
              <a:rPr dirty="0"/>
              <a:t> </a:t>
            </a:r>
            <a:r>
              <a:rPr dirty="0" err="1"/>
              <a:t>жирорастворимой</a:t>
            </a:r>
            <a:r>
              <a:rPr dirty="0"/>
              <a:t> </a:t>
            </a:r>
            <a:r>
              <a:rPr dirty="0" err="1"/>
              <a:t>формы</a:t>
            </a:r>
            <a:r>
              <a:rPr dirty="0"/>
              <a:t> </a:t>
            </a:r>
            <a:r>
              <a:rPr dirty="0" err="1"/>
              <a:t>витамина</a:t>
            </a:r>
            <a:r>
              <a:rPr dirty="0"/>
              <a:t> в </a:t>
            </a:r>
            <a:r>
              <a:rPr dirty="0" err="1"/>
              <a:t>виде</a:t>
            </a:r>
            <a:r>
              <a:rPr dirty="0"/>
              <a:t> </a:t>
            </a:r>
            <a:r>
              <a:rPr dirty="0" err="1"/>
              <a:t>спрея</a:t>
            </a:r>
            <a:r>
              <a:rPr dirty="0"/>
              <a:t> </a:t>
            </a:r>
            <a:r>
              <a:rPr dirty="0" err="1"/>
              <a:t>клинически</a:t>
            </a:r>
            <a:r>
              <a:rPr dirty="0"/>
              <a:t> </a:t>
            </a:r>
            <a:r>
              <a:rPr dirty="0" err="1"/>
              <a:t>доказана</a:t>
            </a:r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9550319" y="10645339"/>
            <a:ext cx="412932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b="1" dirty="0">
                <a:solidFill>
                  <a:srgbClr val="FDF098"/>
                </a:solidFill>
              </a:rPr>
              <a:t>3</a:t>
            </a:r>
            <a:endParaRPr kumimoji="0" lang="ru-RU" sz="4500" b="1" i="0" u="none" strike="noStrike" cap="none" spc="0" normalizeH="0" baseline="0" dirty="0">
              <a:ln>
                <a:noFill/>
              </a:ln>
              <a:solidFill>
                <a:srgbClr val="FDF098"/>
              </a:solidFill>
              <a:effectLst/>
              <a:uFillTx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image7.png" descr="image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560" y="12793680"/>
            <a:ext cx="1774081" cy="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D-Spray"/>
          <p:cNvSpPr txBox="1"/>
          <p:nvPr/>
        </p:nvSpPr>
        <p:spPr>
          <a:xfrm>
            <a:off x="22407754" y="12782284"/>
            <a:ext cx="1128328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sz="2000" b="1" spc="-1">
                <a:solidFill>
                  <a:srgbClr val="2D2D2E"/>
                </a:solidFill>
              </a:defRPr>
            </a:lvl1pPr>
          </a:lstStyle>
          <a:p>
            <a:r>
              <a:t>D-Spray</a:t>
            </a:r>
          </a:p>
        </p:txBody>
      </p:sp>
      <p:sp>
        <p:nvSpPr>
          <p:cNvPr id="568" name="Легко проникает в кровоток"/>
          <p:cNvSpPr txBox="1"/>
          <p:nvPr/>
        </p:nvSpPr>
        <p:spPr>
          <a:xfrm>
            <a:off x="2035439" y="10060585"/>
            <a:ext cx="4065121" cy="1272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lnSpc>
                <a:spcPct val="108000"/>
              </a:lnSpc>
              <a:defRPr sz="4000" spc="-1">
                <a:solidFill>
                  <a:srgbClr val="363F47"/>
                </a:solidFill>
              </a:defRPr>
            </a:lvl1pPr>
          </a:lstStyle>
          <a:p>
            <a:r>
              <a:t>Легко проникает в кровоток</a:t>
            </a:r>
          </a:p>
        </p:txBody>
      </p:sp>
      <p:sp>
        <p:nvSpPr>
          <p:cNvPr id="569" name="Увеличивает площадь усвоения"/>
          <p:cNvSpPr txBox="1"/>
          <p:nvPr/>
        </p:nvSpPr>
        <p:spPr>
          <a:xfrm>
            <a:off x="8981999" y="10043665"/>
            <a:ext cx="6271562" cy="1272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8000"/>
              </a:lnSpc>
              <a:defRPr sz="4000" spc="-1">
                <a:solidFill>
                  <a:srgbClr val="363F47"/>
                </a:solidFill>
              </a:defRPr>
            </a:pPr>
            <a:r>
              <a:t>Увеличивает</a:t>
            </a:r>
            <a:br/>
            <a:r>
              <a:t>площадь усвоения</a:t>
            </a:r>
          </a:p>
        </p:txBody>
      </p:sp>
      <p:sp>
        <p:nvSpPr>
          <p:cNvPr id="570" name="Эффективность клинически доказана"/>
          <p:cNvSpPr txBox="1"/>
          <p:nvPr/>
        </p:nvSpPr>
        <p:spPr>
          <a:xfrm>
            <a:off x="16888680" y="10043665"/>
            <a:ext cx="6599881" cy="1272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lnSpc>
                <a:spcPct val="108000"/>
              </a:lnSpc>
              <a:defRPr sz="4000" spc="-1">
                <a:solidFill>
                  <a:srgbClr val="363F47"/>
                </a:solidFill>
              </a:defRPr>
            </a:lvl1pPr>
          </a:lstStyle>
          <a:p>
            <a:r>
              <a:t>Эффективность клинически доказана</a:t>
            </a:r>
          </a:p>
        </p:txBody>
      </p:sp>
      <p:pic>
        <p:nvPicPr>
          <p:cNvPr id="571" name="image15.png" descr="image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3959" y="3881571"/>
            <a:ext cx="6349321" cy="6349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age17.png" descr="image17.png"/>
          <p:cNvPicPr>
            <a:picLocks noChangeAspect="1"/>
          </p:cNvPicPr>
          <p:nvPr/>
        </p:nvPicPr>
        <p:blipFill>
          <a:blip r:embed="rId4"/>
          <a:srcRect l="15807" t="17573" r="12723" b="11863"/>
          <a:stretch>
            <a:fillRect/>
          </a:stretch>
        </p:blipFill>
        <p:spPr>
          <a:xfrm>
            <a:off x="1800359" y="4716411"/>
            <a:ext cx="4535642" cy="447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image18.png" descr="image18.png"/>
          <p:cNvPicPr>
            <a:picLocks noChangeAspect="1"/>
          </p:cNvPicPr>
          <p:nvPr/>
        </p:nvPicPr>
        <p:blipFill>
          <a:blip r:embed="rId5"/>
          <a:srcRect l="2958"/>
          <a:stretch>
            <a:fillRect/>
          </a:stretch>
        </p:blipFill>
        <p:spPr>
          <a:xfrm>
            <a:off x="9688680" y="4437770"/>
            <a:ext cx="4857841" cy="5177161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Преимущества мелкодисперсного распыления витамина D"/>
          <p:cNvSpPr txBox="1"/>
          <p:nvPr/>
        </p:nvSpPr>
        <p:spPr>
          <a:xfrm>
            <a:off x="1417320" y="874199"/>
            <a:ext cx="21502080" cy="2606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defRPr sz="8000" b="1" spc="-1">
                <a:solidFill>
                  <a:srgbClr val="363F47"/>
                </a:solidFill>
              </a:defRPr>
            </a:pPr>
            <a:r>
              <a:rPr dirty="0" err="1"/>
              <a:t>Преимущества</a:t>
            </a:r>
            <a:r>
              <a:rPr dirty="0">
                <a:solidFill>
                  <a:srgbClr val="E1343E"/>
                </a:solidFill>
              </a:rPr>
              <a:t> </a:t>
            </a:r>
            <a:r>
              <a:rPr dirty="0" err="1">
                <a:solidFill>
                  <a:schemeClr val="accent5"/>
                </a:solidFill>
              </a:rPr>
              <a:t>мелкодисперсного</a:t>
            </a:r>
            <a:r>
              <a:rPr dirty="0">
                <a:solidFill>
                  <a:schemeClr val="accent5"/>
                </a:solidFill>
              </a:rPr>
              <a:t> </a:t>
            </a:r>
            <a:r>
              <a:rPr dirty="0" err="1">
                <a:solidFill>
                  <a:schemeClr val="accent5"/>
                </a:solidFill>
              </a:rPr>
              <a:t>распыления</a:t>
            </a:r>
            <a:r>
              <a:rPr dirty="0">
                <a:solidFill>
                  <a:srgbClr val="E1343E"/>
                </a:solidFill>
              </a:rPr>
              <a:t> </a:t>
            </a:r>
            <a:r>
              <a:rPr dirty="0" err="1"/>
              <a:t>витамина</a:t>
            </a:r>
            <a:r>
              <a:rPr dirty="0"/>
              <a:t> </a:t>
            </a:r>
            <a:r>
              <a:rPr lang="en-US" sz="8000" dirty="0"/>
              <a:t>D</a:t>
            </a:r>
            <a:r>
              <a:rPr lang="en-US" sz="8000" baseline="-25000" dirty="0"/>
              <a:t>3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" t="8702" r="321" b="7589"/>
          <a:stretch/>
        </p:blipFill>
        <p:spPr>
          <a:xfrm>
            <a:off x="-1547446" y="-179755"/>
            <a:ext cx="27431999" cy="15423663"/>
          </a:xfrm>
          <a:prstGeom prst="rect">
            <a:avLst/>
          </a:prstGeom>
        </p:spPr>
      </p:pic>
      <p:pic>
        <p:nvPicPr>
          <p:cNvPr id="580" name="image7.png" descr="image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60" y="12793680"/>
            <a:ext cx="1774081" cy="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D-Spray"/>
          <p:cNvSpPr txBox="1"/>
          <p:nvPr/>
        </p:nvSpPr>
        <p:spPr>
          <a:xfrm>
            <a:off x="22407754" y="12782284"/>
            <a:ext cx="1128328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sz="2000" b="1" spc="-1">
                <a:solidFill>
                  <a:srgbClr val="2D2D2E"/>
                </a:solidFill>
              </a:defRPr>
            </a:lvl1pPr>
          </a:lstStyle>
          <a:p>
            <a:r>
              <a:t>D-Spray</a:t>
            </a:r>
          </a:p>
        </p:txBody>
      </p:sp>
      <p:sp>
        <p:nvSpPr>
          <p:cNvPr id="582" name="D-Spray"/>
          <p:cNvSpPr txBox="1"/>
          <p:nvPr/>
        </p:nvSpPr>
        <p:spPr>
          <a:xfrm>
            <a:off x="11871441" y="522543"/>
            <a:ext cx="11911680" cy="183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sz="11700" b="1" spc="-1">
                <a:solidFill>
                  <a:schemeClr val="accent5"/>
                </a:solidFill>
              </a:defRPr>
            </a:lvl1pPr>
          </a:lstStyle>
          <a:p>
            <a:r>
              <a:rPr sz="11000" dirty="0"/>
              <a:t>D-Spray</a:t>
            </a:r>
            <a:r>
              <a:rPr lang="ru-RU" sz="11000" dirty="0"/>
              <a:t> 2000</a:t>
            </a:r>
            <a:endParaRPr sz="11000" dirty="0"/>
          </a:p>
        </p:txBody>
      </p:sp>
      <p:sp>
        <p:nvSpPr>
          <p:cNvPr id="583" name="Здоровье у тебя в кармане"/>
          <p:cNvSpPr txBox="1"/>
          <p:nvPr/>
        </p:nvSpPr>
        <p:spPr>
          <a:xfrm>
            <a:off x="12058281" y="2260908"/>
            <a:ext cx="8235721" cy="2209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lnSpc>
                <a:spcPct val="108000"/>
              </a:lnSpc>
              <a:defRPr sz="7100" b="1" spc="-1">
                <a:solidFill>
                  <a:srgbClr val="FFFFFF"/>
                </a:solidFill>
              </a:defRPr>
            </a:pPr>
            <a:r>
              <a:rPr dirty="0" err="1"/>
              <a:t>Здоровье</a:t>
            </a:r>
            <a:br>
              <a:rPr dirty="0"/>
            </a:br>
            <a:r>
              <a:rPr dirty="0"/>
              <a:t>у </a:t>
            </a:r>
            <a:r>
              <a:rPr dirty="0" err="1"/>
              <a:t>тебя</a:t>
            </a:r>
            <a:r>
              <a:rPr dirty="0"/>
              <a:t> в </a:t>
            </a:r>
            <a:r>
              <a:rPr dirty="0" err="1"/>
              <a:t>кармане</a:t>
            </a:r>
            <a:r>
              <a:rPr dirty="0"/>
              <a:t> 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image7.png" descr="image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60" y="12793680"/>
            <a:ext cx="1774081" cy="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D-Spray"/>
          <p:cNvSpPr txBox="1"/>
          <p:nvPr/>
        </p:nvSpPr>
        <p:spPr>
          <a:xfrm>
            <a:off x="22407754" y="12782284"/>
            <a:ext cx="1128328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sz="2000" b="1" spc="-1">
                <a:solidFill>
                  <a:srgbClr val="33414E"/>
                </a:solidFill>
              </a:defRPr>
            </a:lvl1pPr>
          </a:lstStyle>
          <a:p>
            <a:r>
              <a:t>D-Spray</a:t>
            </a:r>
          </a:p>
        </p:txBody>
      </p:sp>
      <p:sp>
        <p:nvSpPr>
          <p:cNvPr id="593" name="Не нужно запивать"/>
          <p:cNvSpPr txBox="1"/>
          <p:nvPr/>
        </p:nvSpPr>
        <p:spPr>
          <a:xfrm>
            <a:off x="17419444" y="9987767"/>
            <a:ext cx="4050721" cy="58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100" spc="-1">
                <a:solidFill>
                  <a:srgbClr val="FFFFFF"/>
                </a:solidFill>
              </a:defRPr>
            </a:lvl1pPr>
          </a:lstStyle>
          <a:p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нужно</a:t>
            </a:r>
            <a:r>
              <a:rPr dirty="0"/>
              <a:t> </a:t>
            </a:r>
            <a:r>
              <a:rPr dirty="0" err="1"/>
              <a:t>запивать</a:t>
            </a:r>
            <a:endParaRPr dirty="0"/>
          </a:p>
        </p:txBody>
      </p:sp>
      <p:sp>
        <p:nvSpPr>
          <p:cNvPr id="594" name="1 нажатие дозатора — суточная доза потребления"/>
          <p:cNvSpPr txBox="1"/>
          <p:nvPr/>
        </p:nvSpPr>
        <p:spPr>
          <a:xfrm>
            <a:off x="4176000" y="5659046"/>
            <a:ext cx="5580720" cy="1288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100" spc="-1">
                <a:solidFill>
                  <a:srgbClr val="FFFFFF"/>
                </a:solidFill>
              </a:defRPr>
            </a:pPr>
            <a:r>
              <a:rPr dirty="0"/>
              <a:t>1 </a:t>
            </a:r>
            <a:r>
              <a:rPr dirty="0" err="1"/>
              <a:t>нажатие</a:t>
            </a:r>
            <a:r>
              <a:rPr dirty="0"/>
              <a:t> </a:t>
            </a:r>
            <a:r>
              <a:rPr dirty="0" err="1"/>
              <a:t>дозатора</a:t>
            </a:r>
            <a:r>
              <a:rPr dirty="0"/>
              <a:t> —</a:t>
            </a:r>
            <a:br>
              <a:rPr dirty="0"/>
            </a:br>
            <a:r>
              <a:rPr lang="en-US" dirty="0"/>
              <a:t>2000 IU (50 </a:t>
            </a:r>
            <a:r>
              <a:rPr lang="ru-RU" dirty="0"/>
              <a:t>мкг)</a:t>
            </a:r>
            <a:endParaRPr dirty="0"/>
          </a:p>
        </p:txBody>
      </p:sp>
      <p:sp>
        <p:nvSpPr>
          <p:cNvPr id="595" name="Упаковка 10 мл содержит 170 доз"/>
          <p:cNvSpPr txBox="1"/>
          <p:nvPr/>
        </p:nvSpPr>
        <p:spPr>
          <a:xfrm>
            <a:off x="4176000" y="3647673"/>
            <a:ext cx="4050721" cy="1174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sz="3100" spc="-1">
                <a:solidFill>
                  <a:srgbClr val="FFFFFF"/>
                </a:solidFill>
              </a:defRPr>
            </a:lvl1pPr>
          </a:lstStyle>
          <a:p>
            <a:r>
              <a:t>Упаковка 10 мл содержит 170 доз</a:t>
            </a:r>
          </a:p>
        </p:txBody>
      </p:sp>
      <p:sp>
        <p:nvSpPr>
          <p:cNvPr id="596" name="D-Spray — Витамин D3 в форме спрея"/>
          <p:cNvSpPr txBox="1"/>
          <p:nvPr/>
        </p:nvSpPr>
        <p:spPr>
          <a:xfrm>
            <a:off x="2112119" y="571591"/>
            <a:ext cx="19800823" cy="133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60" tIns="50760" rIns="50760" bIns="50760" anchor="ctr">
            <a:spAutoFit/>
          </a:bodyPr>
          <a:lstStyle/>
          <a:p>
            <a:pPr>
              <a:defRPr sz="8000" b="1" spc="-1">
                <a:solidFill>
                  <a:srgbClr val="FFFFFF"/>
                </a:solidFill>
              </a:defRPr>
            </a:pPr>
            <a:r>
              <a:rPr dirty="0"/>
              <a:t>D-Spray — </a:t>
            </a:r>
            <a:r>
              <a:rPr dirty="0" err="1"/>
              <a:t>витамин</a:t>
            </a:r>
            <a:r>
              <a:rPr dirty="0"/>
              <a:t> </a:t>
            </a:r>
            <a:r>
              <a:rPr lang="en-US" sz="8000" dirty="0"/>
              <a:t>D</a:t>
            </a:r>
            <a:r>
              <a:rPr lang="en-US" sz="8000" baseline="-25000" dirty="0"/>
              <a:t>3</a:t>
            </a:r>
            <a:r>
              <a:rPr lang="ru-RU" sz="8000" dirty="0"/>
              <a:t> </a:t>
            </a:r>
            <a:r>
              <a:rPr dirty="0">
                <a:solidFill>
                  <a:srgbClr val="FDF098"/>
                </a:solidFill>
              </a:rPr>
              <a:t>в </a:t>
            </a:r>
            <a:r>
              <a:rPr dirty="0" err="1">
                <a:solidFill>
                  <a:srgbClr val="FDF198"/>
                </a:solidFill>
              </a:rPr>
              <a:t>форме</a:t>
            </a:r>
            <a:r>
              <a:rPr dirty="0">
                <a:solidFill>
                  <a:srgbClr val="FDF098"/>
                </a:solidFill>
              </a:rPr>
              <a:t> </a:t>
            </a:r>
            <a:r>
              <a:rPr dirty="0" err="1">
                <a:solidFill>
                  <a:srgbClr val="FDF098"/>
                </a:solidFill>
              </a:rPr>
              <a:t>спрея</a:t>
            </a:r>
            <a:r>
              <a:rPr dirty="0">
                <a:solidFill>
                  <a:srgbClr val="FDF098"/>
                </a:solidFill>
              </a:rPr>
              <a:t> </a:t>
            </a:r>
          </a:p>
        </p:txBody>
      </p:sp>
      <p:sp>
        <p:nvSpPr>
          <p:cNvPr id="597" name="Удобно носить с собой, чтобы принимать без пропусков"/>
          <p:cNvSpPr txBox="1"/>
          <p:nvPr/>
        </p:nvSpPr>
        <p:spPr>
          <a:xfrm>
            <a:off x="17419444" y="7627424"/>
            <a:ext cx="6324481" cy="1288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100" spc="-1">
                <a:solidFill>
                  <a:srgbClr val="FFFFFF"/>
                </a:solidFill>
              </a:defRPr>
            </a:pPr>
            <a:r>
              <a:rPr dirty="0" err="1"/>
              <a:t>Удобно</a:t>
            </a:r>
            <a:r>
              <a:rPr dirty="0"/>
              <a:t> </a:t>
            </a:r>
            <a:r>
              <a:rPr dirty="0" err="1"/>
              <a:t>носить</a:t>
            </a:r>
            <a:r>
              <a:rPr dirty="0"/>
              <a:t> с </a:t>
            </a:r>
            <a:r>
              <a:rPr dirty="0" err="1"/>
              <a:t>собой</a:t>
            </a:r>
            <a:r>
              <a:rPr dirty="0"/>
              <a:t>,</a:t>
            </a:r>
            <a:br>
              <a:rPr dirty="0"/>
            </a:br>
            <a:r>
              <a:rPr dirty="0" err="1"/>
              <a:t>чтобы</a:t>
            </a:r>
            <a:r>
              <a:rPr dirty="0"/>
              <a:t> </a:t>
            </a:r>
            <a:r>
              <a:rPr lang="ru-RU" dirty="0"/>
              <a:t>не пропускать прием</a:t>
            </a:r>
            <a:endParaRPr dirty="0"/>
          </a:p>
        </p:txBody>
      </p:sp>
      <p:sp>
        <p:nvSpPr>
          <p:cNvPr id="598" name="Точная дозировка, невозможно ошибиться"/>
          <p:cNvSpPr txBox="1"/>
          <p:nvPr/>
        </p:nvSpPr>
        <p:spPr>
          <a:xfrm>
            <a:off x="4176299" y="7704421"/>
            <a:ext cx="5580720" cy="113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100" spc="-1">
                <a:solidFill>
                  <a:srgbClr val="FFFFFF"/>
                </a:solidFill>
              </a:defRPr>
            </a:pPr>
            <a:r>
              <a:t>Точная дозировка,</a:t>
            </a:r>
            <a:br/>
            <a:r>
              <a:t>невозможно ошибиться</a:t>
            </a:r>
          </a:p>
        </p:txBody>
      </p:sp>
      <p:sp>
        <p:nvSpPr>
          <p:cNvPr id="599" name="Флакон из темного стекла экологичен, сохраняет свежесть продукта"/>
          <p:cNvSpPr txBox="1"/>
          <p:nvPr/>
        </p:nvSpPr>
        <p:spPr>
          <a:xfrm>
            <a:off x="17382079" y="3459821"/>
            <a:ext cx="5824801" cy="15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sz="3100" spc="-1">
                <a:solidFill>
                  <a:srgbClr val="FFFFFF"/>
                </a:solidFill>
              </a:defRPr>
            </a:lvl1pPr>
          </a:lstStyle>
          <a:p>
            <a:r>
              <a:rPr dirty="0" err="1"/>
              <a:t>Флакон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темного</a:t>
            </a:r>
            <a:r>
              <a:rPr dirty="0"/>
              <a:t> </a:t>
            </a:r>
            <a:r>
              <a:rPr dirty="0" err="1"/>
              <a:t>стекла</a:t>
            </a:r>
            <a:r>
              <a:rPr dirty="0"/>
              <a:t> </a:t>
            </a:r>
            <a:r>
              <a:rPr dirty="0" err="1"/>
              <a:t>экологичен</a:t>
            </a:r>
            <a:r>
              <a:rPr dirty="0"/>
              <a:t>, </a:t>
            </a:r>
            <a:r>
              <a:rPr dirty="0" err="1"/>
              <a:t>сохраняет</a:t>
            </a:r>
            <a:r>
              <a:rPr dirty="0"/>
              <a:t> </a:t>
            </a:r>
            <a:r>
              <a:rPr dirty="0" err="1"/>
              <a:t>свежесть</a:t>
            </a:r>
            <a:r>
              <a:rPr dirty="0"/>
              <a:t> </a:t>
            </a:r>
            <a:r>
              <a:rPr dirty="0" err="1"/>
              <a:t>продукта</a:t>
            </a:r>
            <a:endParaRPr dirty="0"/>
          </a:p>
        </p:txBody>
      </p:sp>
      <p:pic>
        <p:nvPicPr>
          <p:cNvPr id="600" name="image19.png" descr="image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960" y="2567159"/>
            <a:ext cx="4126681" cy="10240201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Кружок"/>
          <p:cNvSpPr/>
          <p:nvPr/>
        </p:nvSpPr>
        <p:spPr>
          <a:xfrm>
            <a:off x="15414603" y="7494263"/>
            <a:ext cx="1554481" cy="1554481"/>
          </a:xfrm>
          <a:prstGeom prst="ellipse">
            <a:avLst/>
          </a:prstGeom>
          <a:ln w="381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2" name="Кружок"/>
          <p:cNvSpPr/>
          <p:nvPr/>
        </p:nvSpPr>
        <p:spPr>
          <a:xfrm>
            <a:off x="2171458" y="7493294"/>
            <a:ext cx="1554481" cy="1554481"/>
          </a:xfrm>
          <a:prstGeom prst="ellipse">
            <a:avLst/>
          </a:prstGeom>
          <a:ln w="381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3" name="Кружок"/>
          <p:cNvSpPr/>
          <p:nvPr/>
        </p:nvSpPr>
        <p:spPr>
          <a:xfrm>
            <a:off x="15377238" y="3468407"/>
            <a:ext cx="1554481" cy="1554481"/>
          </a:xfrm>
          <a:prstGeom prst="ellipse">
            <a:avLst/>
          </a:prstGeom>
          <a:ln w="381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06" name="Сгруппировать"/>
          <p:cNvGrpSpPr/>
          <p:nvPr/>
        </p:nvGrpSpPr>
        <p:grpSpPr>
          <a:xfrm>
            <a:off x="2154599" y="5471067"/>
            <a:ext cx="1554481" cy="1554481"/>
            <a:chOff x="0" y="0"/>
            <a:chExt cx="1554480" cy="1554480"/>
          </a:xfrm>
        </p:grpSpPr>
        <p:sp>
          <p:nvSpPr>
            <p:cNvPr id="604" name="Кружок"/>
            <p:cNvSpPr/>
            <p:nvPr/>
          </p:nvSpPr>
          <p:spPr>
            <a:xfrm>
              <a:off x="-1" y="-1"/>
              <a:ext cx="1554482" cy="1554482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605" name="image20.png" descr="image2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680" y="109439"/>
              <a:ext cx="1328401" cy="1335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10" name="Сгруппировать"/>
          <p:cNvGrpSpPr/>
          <p:nvPr/>
        </p:nvGrpSpPr>
        <p:grpSpPr>
          <a:xfrm>
            <a:off x="15414603" y="9503968"/>
            <a:ext cx="1554481" cy="1554481"/>
            <a:chOff x="0" y="0"/>
            <a:chExt cx="1554480" cy="1554480"/>
          </a:xfrm>
        </p:grpSpPr>
        <p:sp>
          <p:nvSpPr>
            <p:cNvPr id="607" name="Кружок"/>
            <p:cNvSpPr/>
            <p:nvPr/>
          </p:nvSpPr>
          <p:spPr>
            <a:xfrm>
              <a:off x="-1" y="-1"/>
              <a:ext cx="1554482" cy="1554482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608" name="image21.png" descr="image2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200" y="213479"/>
              <a:ext cx="902880" cy="10767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9" name="Линия"/>
            <p:cNvSpPr/>
            <p:nvPr/>
          </p:nvSpPr>
          <p:spPr>
            <a:xfrm flipV="1">
              <a:off x="159119" y="295919"/>
              <a:ext cx="1236242" cy="987842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611" name="image22.png" descr="image2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7523" y="7759584"/>
            <a:ext cx="1268641" cy="102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age2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29" y="7897334"/>
            <a:ext cx="952798" cy="843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image24.png" descr="image2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4438" y="3561288"/>
            <a:ext cx="639361" cy="1369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1" name="Сгруппировать"/>
          <p:cNvGrpSpPr/>
          <p:nvPr/>
        </p:nvGrpSpPr>
        <p:grpSpPr>
          <a:xfrm>
            <a:off x="2139839" y="3457251"/>
            <a:ext cx="1569241" cy="1554481"/>
            <a:chOff x="0" y="0"/>
            <a:chExt cx="1569240" cy="1554480"/>
          </a:xfrm>
        </p:grpSpPr>
        <p:sp>
          <p:nvSpPr>
            <p:cNvPr id="614" name="Кружок"/>
            <p:cNvSpPr/>
            <p:nvPr/>
          </p:nvSpPr>
          <p:spPr>
            <a:xfrm>
              <a:off x="14759" y="-1"/>
              <a:ext cx="1554481" cy="1554482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615" name="image23.png" descr="image23.png"/>
            <p:cNvPicPr>
              <a:picLocks noChangeAspect="1"/>
            </p:cNvPicPr>
            <p:nvPr/>
          </p:nvPicPr>
          <p:blipFill>
            <a:blip r:embed="rId10"/>
            <a:srcRect l="60897" t="76690"/>
            <a:stretch>
              <a:fillRect/>
            </a:stretch>
          </p:blipFill>
          <p:spPr>
            <a:xfrm>
              <a:off x="358919" y="251280"/>
              <a:ext cx="804961" cy="5612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6" name="image23.png" descr="image23.png"/>
            <p:cNvPicPr>
              <a:picLocks noChangeAspect="1"/>
            </p:cNvPicPr>
            <p:nvPr/>
          </p:nvPicPr>
          <p:blipFill>
            <a:blip r:embed="rId10"/>
            <a:srcRect l="60897" t="76690"/>
            <a:stretch>
              <a:fillRect/>
            </a:stretch>
          </p:blipFill>
          <p:spPr>
            <a:xfrm>
              <a:off x="358919" y="742319"/>
              <a:ext cx="804961" cy="56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7" name="image23.png" descr="image23.png"/>
            <p:cNvPicPr>
              <a:picLocks noChangeAspect="1"/>
            </p:cNvPicPr>
            <p:nvPr/>
          </p:nvPicPr>
          <p:blipFill>
            <a:blip r:embed="rId10"/>
            <a:srcRect l="60897" t="76690"/>
            <a:stretch>
              <a:fillRect/>
            </a:stretch>
          </p:blipFill>
          <p:spPr>
            <a:xfrm>
              <a:off x="744839" y="251280"/>
              <a:ext cx="804961" cy="5612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8" name="image23.png" descr="image23.png"/>
            <p:cNvPicPr>
              <a:picLocks noChangeAspect="1"/>
            </p:cNvPicPr>
            <p:nvPr/>
          </p:nvPicPr>
          <p:blipFill>
            <a:blip r:embed="rId10"/>
            <a:srcRect l="60897" t="76690"/>
            <a:stretch>
              <a:fillRect/>
            </a:stretch>
          </p:blipFill>
          <p:spPr>
            <a:xfrm>
              <a:off x="744839" y="742319"/>
              <a:ext cx="804961" cy="56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9" name="image23.png" descr="image23.png"/>
            <p:cNvPicPr>
              <a:picLocks noChangeAspect="1"/>
            </p:cNvPicPr>
            <p:nvPr/>
          </p:nvPicPr>
          <p:blipFill>
            <a:blip r:embed="rId10"/>
            <a:srcRect l="60897" t="76690"/>
            <a:stretch>
              <a:fillRect/>
            </a:stretch>
          </p:blipFill>
          <p:spPr>
            <a:xfrm>
              <a:off x="-1" y="251280"/>
              <a:ext cx="804961" cy="5612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0" name="image23.png" descr="image23.png"/>
            <p:cNvPicPr>
              <a:picLocks noChangeAspect="1"/>
            </p:cNvPicPr>
            <p:nvPr/>
          </p:nvPicPr>
          <p:blipFill>
            <a:blip r:embed="rId10"/>
            <a:srcRect l="60897" t="76690"/>
            <a:stretch>
              <a:fillRect/>
            </a:stretch>
          </p:blipFill>
          <p:spPr>
            <a:xfrm>
              <a:off x="-1" y="742319"/>
              <a:ext cx="804961" cy="56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4" name="Мягкий нейтральный вкус понравится всем — в основе кокосовое масло"/>
          <p:cNvSpPr txBox="1"/>
          <p:nvPr/>
        </p:nvSpPr>
        <p:spPr>
          <a:xfrm>
            <a:off x="4186195" y="9504705"/>
            <a:ext cx="6047768" cy="1861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100" spc="-97">
                <a:solidFill>
                  <a:srgbClr val="0070C0"/>
                </a:solidFill>
              </a:defRPr>
            </a:lvl1pPr>
          </a:lstStyle>
          <a:p>
            <a:r>
              <a:rPr dirty="0" err="1">
                <a:solidFill>
                  <a:schemeClr val="bg1"/>
                </a:solidFill>
              </a:rPr>
              <a:t>Мягкий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нейтральный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вкус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понравится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всем</a:t>
            </a:r>
            <a:r>
              <a:rPr dirty="0">
                <a:solidFill>
                  <a:schemeClr val="bg1"/>
                </a:solidFill>
              </a:rPr>
              <a:t> — в </a:t>
            </a:r>
            <a:r>
              <a:rPr dirty="0" err="1">
                <a:solidFill>
                  <a:schemeClr val="bg1"/>
                </a:solidFill>
              </a:rPr>
              <a:t>основе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кокосовое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масло</a:t>
            </a:r>
            <a:r>
              <a:rPr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25" name="Не требует хранения в холодильнике"/>
          <p:cNvSpPr txBox="1"/>
          <p:nvPr/>
        </p:nvSpPr>
        <p:spPr>
          <a:xfrm>
            <a:off x="17419444" y="5580506"/>
            <a:ext cx="4106881" cy="1174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08000"/>
              </a:lnSpc>
              <a:defRPr sz="3100" spc="-97">
                <a:solidFill>
                  <a:srgbClr val="0070C0"/>
                </a:solidFill>
              </a:defRPr>
            </a:pPr>
            <a:r>
              <a:rPr dirty="0" err="1">
                <a:solidFill>
                  <a:schemeClr val="bg1"/>
                </a:solidFill>
              </a:rPr>
              <a:t>Не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требует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хранения</a:t>
            </a:r>
            <a:br>
              <a:rPr dirty="0">
                <a:solidFill>
                  <a:schemeClr val="bg1"/>
                </a:solidFill>
              </a:rPr>
            </a:br>
            <a:r>
              <a:rPr dirty="0">
                <a:solidFill>
                  <a:schemeClr val="bg1"/>
                </a:solidFill>
              </a:rPr>
              <a:t>в </a:t>
            </a:r>
            <a:r>
              <a:rPr dirty="0" err="1">
                <a:solidFill>
                  <a:schemeClr val="bg1"/>
                </a:solidFill>
              </a:rPr>
              <a:t>холодильнике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637" name="image30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12" y="9781691"/>
            <a:ext cx="1087762" cy="1087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image27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03" y="5467590"/>
            <a:ext cx="1588120" cy="158812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Кружок"/>
          <p:cNvSpPr/>
          <p:nvPr/>
        </p:nvSpPr>
        <p:spPr>
          <a:xfrm>
            <a:off x="2171458" y="9556197"/>
            <a:ext cx="1554481" cy="1554481"/>
          </a:xfrm>
          <a:prstGeom prst="ellipse">
            <a:avLst/>
          </a:prstGeom>
          <a:ln w="381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image7.png" descr="image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560" y="12793680"/>
            <a:ext cx="1774081" cy="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D-Spray"/>
          <p:cNvSpPr txBox="1"/>
          <p:nvPr/>
        </p:nvSpPr>
        <p:spPr>
          <a:xfrm>
            <a:off x="22407754" y="12782284"/>
            <a:ext cx="1128328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sz="2000" b="1" spc="-1">
                <a:solidFill>
                  <a:srgbClr val="2D2D2E"/>
                </a:solidFill>
              </a:defRPr>
            </a:lvl1pPr>
          </a:lstStyle>
          <a:p>
            <a:r>
              <a:t>D-Spray</a:t>
            </a:r>
          </a:p>
        </p:txBody>
      </p:sp>
      <p:pic>
        <p:nvPicPr>
          <p:cNvPr id="675" name="image12.png" descr="image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480" y="-11771280"/>
            <a:ext cx="19629001" cy="13715281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Кто больше…"/>
          <p:cNvSpPr txBox="1"/>
          <p:nvPr/>
        </p:nvSpPr>
        <p:spPr>
          <a:xfrm>
            <a:off x="1417320" y="2559453"/>
            <a:ext cx="9982080" cy="5068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defRPr sz="8000" b="1" spc="-1">
                <a:solidFill>
                  <a:srgbClr val="FFFFFF"/>
                </a:solidFill>
              </a:defRPr>
            </a:pPr>
            <a:r>
              <a:rPr dirty="0" err="1"/>
              <a:t>Кто</a:t>
            </a:r>
            <a:r>
              <a:rPr dirty="0"/>
              <a:t> </a:t>
            </a:r>
            <a:r>
              <a:rPr dirty="0" err="1"/>
              <a:t>больше</a:t>
            </a:r>
            <a:endParaRPr dirty="0"/>
          </a:p>
          <a:p>
            <a:pPr>
              <a:defRPr sz="8000" b="1" spc="-1">
                <a:solidFill>
                  <a:srgbClr val="FFFFFF"/>
                </a:solidFill>
              </a:defRPr>
            </a:pPr>
            <a:r>
              <a:rPr dirty="0" err="1"/>
              <a:t>всех</a:t>
            </a:r>
            <a:r>
              <a:rPr dirty="0"/>
              <a:t> </a:t>
            </a:r>
            <a:r>
              <a:rPr dirty="0" err="1"/>
              <a:t>подвержен</a:t>
            </a:r>
            <a:r>
              <a:rPr dirty="0"/>
              <a:t> </a:t>
            </a:r>
            <a:r>
              <a:rPr dirty="0" err="1">
                <a:solidFill>
                  <a:srgbClr val="FDF098"/>
                </a:solidFill>
              </a:rPr>
              <a:t>риску</a:t>
            </a:r>
            <a:r>
              <a:rPr dirty="0">
                <a:solidFill>
                  <a:srgbClr val="FDF098"/>
                </a:solidFill>
              </a:rPr>
              <a:t> </a:t>
            </a:r>
            <a:r>
              <a:rPr dirty="0" err="1">
                <a:solidFill>
                  <a:srgbClr val="FDF098"/>
                </a:solidFill>
              </a:rPr>
              <a:t>недостатка</a:t>
            </a:r>
            <a:r>
              <a:rPr dirty="0">
                <a:solidFill>
                  <a:srgbClr val="FDF098"/>
                </a:solidFill>
              </a:rPr>
              <a:t> </a:t>
            </a:r>
            <a:r>
              <a:rPr dirty="0" err="1">
                <a:solidFill>
                  <a:srgbClr val="FDF098"/>
                </a:solidFill>
              </a:rPr>
              <a:t>витамина</a:t>
            </a:r>
            <a:r>
              <a:rPr dirty="0">
                <a:solidFill>
                  <a:srgbClr val="FDF098"/>
                </a:solidFill>
              </a:rPr>
              <a:t> </a:t>
            </a:r>
            <a:r>
              <a:rPr lang="en-US" sz="8000" b="1" dirty="0">
                <a:solidFill>
                  <a:srgbClr val="FDF098"/>
                </a:solidFill>
              </a:rPr>
              <a:t>D</a:t>
            </a:r>
            <a:r>
              <a:rPr lang="en-US" sz="8000" b="1" baseline="-25000" dirty="0">
                <a:solidFill>
                  <a:srgbClr val="FDF098"/>
                </a:solidFill>
              </a:rPr>
              <a:t>3</a:t>
            </a:r>
            <a:r>
              <a:rPr dirty="0">
                <a:solidFill>
                  <a:srgbClr val="FDF098"/>
                </a:solidFill>
              </a:rPr>
              <a:t>?</a:t>
            </a:r>
          </a:p>
        </p:txBody>
      </p:sp>
      <p:grpSp>
        <p:nvGrpSpPr>
          <p:cNvPr id="679" name="Сгруппировать"/>
          <p:cNvGrpSpPr/>
          <p:nvPr/>
        </p:nvGrpSpPr>
        <p:grpSpPr>
          <a:xfrm>
            <a:off x="23723999" y="-2041920"/>
            <a:ext cx="3854162" cy="4946401"/>
            <a:chOff x="0" y="0"/>
            <a:chExt cx="3854160" cy="4946400"/>
          </a:xfrm>
        </p:grpSpPr>
        <p:pic>
          <p:nvPicPr>
            <p:cNvPr id="677" name="image13.png" descr="image1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6760" y="461519"/>
              <a:ext cx="1517401" cy="44848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8" name="image14.png" descr="image14.png"/>
            <p:cNvPicPr>
              <a:picLocks noChangeAspect="1"/>
            </p:cNvPicPr>
            <p:nvPr/>
          </p:nvPicPr>
          <p:blipFill>
            <a:blip r:embed="rId5">
              <a:alphaModFix amt="76000"/>
            </a:blip>
            <a:stretch>
              <a:fillRect/>
            </a:stretch>
          </p:blipFill>
          <p:spPr>
            <a:xfrm flipH="1">
              <a:off x="0" y="0"/>
              <a:ext cx="2631601" cy="18385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0" name="Кружок"/>
          <p:cNvSpPr/>
          <p:nvPr/>
        </p:nvSpPr>
        <p:spPr>
          <a:xfrm>
            <a:off x="-4290841" y="-1858681"/>
            <a:ext cx="17433002" cy="17433002"/>
          </a:xfrm>
          <a:prstGeom prst="ellipse">
            <a:avLst/>
          </a:prstGeom>
          <a:ln w="50800">
            <a:solidFill>
              <a:srgbClr val="FAF0A4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1" name="Специалисты сходятся во мнении, что гиповитаминоз D приобретает черты эпидемии, охватывая детей, подростков, взрослых, беременных и кормящих женщин, пожилых людей"/>
          <p:cNvSpPr txBox="1"/>
          <p:nvPr/>
        </p:nvSpPr>
        <p:spPr>
          <a:xfrm>
            <a:off x="1417319" y="7840952"/>
            <a:ext cx="9883442" cy="3467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600" spc="-111">
                <a:solidFill>
                  <a:srgbClr val="FFFFFF"/>
                </a:solidFill>
              </a:defRPr>
            </a:pPr>
            <a:r>
              <a:rPr dirty="0" err="1"/>
              <a:t>Специалисты</a:t>
            </a:r>
            <a:r>
              <a:rPr dirty="0"/>
              <a:t> </a:t>
            </a:r>
            <a:r>
              <a:rPr dirty="0" err="1"/>
              <a:t>сходятся</a:t>
            </a:r>
            <a:r>
              <a:rPr dirty="0"/>
              <a:t> </a:t>
            </a:r>
            <a:r>
              <a:rPr dirty="0" err="1"/>
              <a:t>во</a:t>
            </a:r>
            <a:r>
              <a:rPr dirty="0"/>
              <a:t> </a:t>
            </a:r>
            <a:r>
              <a:rPr dirty="0" err="1"/>
              <a:t>мнении</a:t>
            </a:r>
            <a:r>
              <a:rPr dirty="0"/>
              <a:t>,</a:t>
            </a:r>
            <a:br>
              <a:rPr dirty="0"/>
            </a:br>
            <a:r>
              <a:rPr dirty="0" err="1"/>
              <a:t>что</a:t>
            </a:r>
            <a:r>
              <a:rPr dirty="0"/>
              <a:t> </a:t>
            </a:r>
            <a:r>
              <a:rPr dirty="0" err="1">
                <a:solidFill>
                  <a:schemeClr val="bg1"/>
                </a:solidFill>
              </a:rPr>
              <a:t>гиповитаминоз</a:t>
            </a:r>
            <a:r>
              <a:rPr lang="ru-RU" dirty="0">
                <a:solidFill>
                  <a:schemeClr val="bg1"/>
                </a:solidFill>
              </a:rPr>
              <a:t> витамина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D</a:t>
            </a:r>
            <a:r>
              <a:rPr lang="en-US" sz="3600" baseline="-25000" dirty="0">
                <a:solidFill>
                  <a:schemeClr val="bg1"/>
                </a:solidFill>
              </a:rPr>
              <a:t>3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/>
              <a:t>приобретает</a:t>
            </a:r>
            <a:r>
              <a:rPr dirty="0"/>
              <a:t> </a:t>
            </a:r>
            <a:r>
              <a:rPr dirty="0" err="1"/>
              <a:t>черты</a:t>
            </a:r>
            <a:r>
              <a:rPr dirty="0"/>
              <a:t> </a:t>
            </a:r>
            <a:r>
              <a:rPr dirty="0" err="1"/>
              <a:t>эпидемии</a:t>
            </a:r>
            <a:r>
              <a:rPr dirty="0"/>
              <a:t>, </a:t>
            </a:r>
            <a:r>
              <a:rPr dirty="0" err="1"/>
              <a:t>охватывая</a:t>
            </a:r>
            <a:r>
              <a:rPr dirty="0"/>
              <a:t> </a:t>
            </a:r>
            <a:r>
              <a:rPr dirty="0" err="1"/>
              <a:t>детей</a:t>
            </a:r>
            <a:r>
              <a:rPr dirty="0"/>
              <a:t>, </a:t>
            </a:r>
            <a:r>
              <a:rPr dirty="0" err="1"/>
              <a:t>подростков</a:t>
            </a:r>
            <a:r>
              <a:rPr dirty="0"/>
              <a:t>, </a:t>
            </a:r>
            <a:r>
              <a:rPr dirty="0" err="1"/>
              <a:t>взрослых</a:t>
            </a:r>
            <a:r>
              <a:rPr dirty="0"/>
              <a:t>, </a:t>
            </a:r>
            <a:r>
              <a:rPr dirty="0" err="1"/>
              <a:t>беременных</a:t>
            </a:r>
            <a:r>
              <a:rPr dirty="0"/>
              <a:t> и </a:t>
            </a:r>
            <a:r>
              <a:rPr dirty="0" err="1"/>
              <a:t>кормящих</a:t>
            </a:r>
            <a:r>
              <a:rPr dirty="0"/>
              <a:t> </a:t>
            </a:r>
            <a:r>
              <a:rPr dirty="0" err="1"/>
              <a:t>женщин</a:t>
            </a:r>
            <a:r>
              <a:rPr dirty="0"/>
              <a:t>, </a:t>
            </a:r>
            <a:r>
              <a:rPr dirty="0" err="1"/>
              <a:t>пожилых</a:t>
            </a:r>
            <a:r>
              <a:rPr dirty="0"/>
              <a:t> </a:t>
            </a:r>
            <a:r>
              <a:rPr dirty="0" err="1"/>
              <a:t>людей</a:t>
            </a:r>
            <a:endParaRPr dirty="0"/>
          </a:p>
        </p:txBody>
      </p:sp>
      <p:sp>
        <p:nvSpPr>
          <p:cNvPr id="682" name="Жители северных стран, включая Россию"/>
          <p:cNvSpPr txBox="1"/>
          <p:nvPr/>
        </p:nvSpPr>
        <p:spPr>
          <a:xfrm>
            <a:off x="15971400" y="1313866"/>
            <a:ext cx="5709961" cy="69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000" spc="-94">
                <a:solidFill>
                  <a:srgbClr val="FFFFFF"/>
                </a:solidFill>
              </a:defRPr>
            </a:lvl1pPr>
          </a:lstStyle>
          <a:p>
            <a:r>
              <a:rPr dirty="0" err="1"/>
              <a:t>Жители</a:t>
            </a:r>
            <a:r>
              <a:rPr dirty="0"/>
              <a:t> </a:t>
            </a:r>
            <a:r>
              <a:rPr dirty="0" err="1"/>
              <a:t>северных</a:t>
            </a:r>
            <a:r>
              <a:rPr dirty="0"/>
              <a:t> </a:t>
            </a:r>
            <a:r>
              <a:rPr dirty="0" err="1"/>
              <a:t>стран</a:t>
            </a:r>
            <a:r>
              <a:rPr dirty="0"/>
              <a:t> </a:t>
            </a:r>
          </a:p>
        </p:txBody>
      </p:sp>
      <p:sp>
        <p:nvSpPr>
          <p:cNvPr id="683" name="Люди с заболеваниями кишечника, печени или почек"/>
          <p:cNvSpPr txBox="1"/>
          <p:nvPr/>
        </p:nvSpPr>
        <p:spPr>
          <a:xfrm>
            <a:off x="15971400" y="3310698"/>
            <a:ext cx="6422401" cy="107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000" spc="-94">
                <a:solidFill>
                  <a:srgbClr val="FFFFFF"/>
                </a:solidFill>
              </a:defRPr>
            </a:lvl1pPr>
          </a:lstStyle>
          <a:p>
            <a:r>
              <a:t>Люди с заболеваниями кишечника, печени или почек</a:t>
            </a:r>
          </a:p>
        </p:txBody>
      </p:sp>
      <p:sp>
        <p:nvSpPr>
          <p:cNvPr id="684" name="Взрослые с избыточной массой тела и нарушением всасывания жиров"/>
          <p:cNvSpPr txBox="1"/>
          <p:nvPr/>
        </p:nvSpPr>
        <p:spPr>
          <a:xfrm>
            <a:off x="15946919" y="5410148"/>
            <a:ext cx="6422401" cy="1251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000" spc="-94">
                <a:solidFill>
                  <a:srgbClr val="FFFFFF"/>
                </a:solidFill>
              </a:defRPr>
            </a:pPr>
            <a:r>
              <a:rPr lang="ru-RU" dirty="0"/>
              <a:t>Люди</a:t>
            </a:r>
            <a:r>
              <a:rPr dirty="0"/>
              <a:t> с </a:t>
            </a:r>
            <a:r>
              <a:rPr dirty="0" err="1"/>
              <a:t>избыточной</a:t>
            </a:r>
            <a:r>
              <a:rPr dirty="0"/>
              <a:t> </a:t>
            </a:r>
            <a:r>
              <a:rPr dirty="0" err="1"/>
              <a:t>массой</a:t>
            </a:r>
            <a:r>
              <a:rPr dirty="0"/>
              <a:t> </a:t>
            </a:r>
            <a:r>
              <a:rPr dirty="0" err="1"/>
              <a:t>тела</a:t>
            </a:r>
            <a:br>
              <a:rPr dirty="0"/>
            </a:br>
            <a:r>
              <a:rPr dirty="0"/>
              <a:t>и </a:t>
            </a:r>
            <a:r>
              <a:rPr dirty="0" err="1"/>
              <a:t>нарушением</a:t>
            </a:r>
            <a:r>
              <a:rPr dirty="0"/>
              <a:t> </a:t>
            </a:r>
            <a:r>
              <a:rPr dirty="0" err="1"/>
              <a:t>всасывания</a:t>
            </a:r>
            <a:r>
              <a:rPr dirty="0"/>
              <a:t> </a:t>
            </a:r>
            <a:r>
              <a:rPr dirty="0" err="1"/>
              <a:t>жиров</a:t>
            </a:r>
            <a:endParaRPr dirty="0"/>
          </a:p>
        </p:txBody>
      </p:sp>
      <p:sp>
        <p:nvSpPr>
          <p:cNvPr id="685" name="Часто болеющие"/>
          <p:cNvSpPr txBox="1"/>
          <p:nvPr/>
        </p:nvSpPr>
        <p:spPr>
          <a:xfrm>
            <a:off x="15971400" y="7942171"/>
            <a:ext cx="6422401" cy="561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000" spc="-94">
                <a:solidFill>
                  <a:srgbClr val="FFFFFF"/>
                </a:solidFill>
              </a:defRPr>
            </a:lvl1pPr>
          </a:lstStyle>
          <a:p>
            <a:r>
              <a:t>Часто болеющие </a:t>
            </a:r>
          </a:p>
        </p:txBody>
      </p:sp>
      <p:sp>
        <p:nvSpPr>
          <p:cNvPr id="686" name="Обладатели смуглой кожи"/>
          <p:cNvSpPr txBox="1"/>
          <p:nvPr/>
        </p:nvSpPr>
        <p:spPr>
          <a:xfrm>
            <a:off x="15971400" y="9887612"/>
            <a:ext cx="6422401" cy="56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000" spc="-94">
                <a:solidFill>
                  <a:srgbClr val="FFFFFF"/>
                </a:solidFill>
              </a:defRPr>
            </a:lvl1pPr>
          </a:lstStyle>
          <a:p>
            <a:r>
              <a:t>Обладатели смуглой кожи</a:t>
            </a:r>
          </a:p>
        </p:txBody>
      </p:sp>
      <p:sp>
        <p:nvSpPr>
          <p:cNvPr id="687" name="Пожилые люди"/>
          <p:cNvSpPr txBox="1"/>
          <p:nvPr/>
        </p:nvSpPr>
        <p:spPr>
          <a:xfrm>
            <a:off x="15971400" y="11967692"/>
            <a:ext cx="6422401" cy="56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000" spc="-94">
                <a:solidFill>
                  <a:srgbClr val="FFFFFF"/>
                </a:solidFill>
              </a:defRPr>
            </a:lvl1pPr>
          </a:lstStyle>
          <a:p>
            <a:r>
              <a:t>Пожилые люди</a:t>
            </a:r>
          </a:p>
        </p:txBody>
      </p:sp>
      <p:sp>
        <p:nvSpPr>
          <p:cNvPr id="688" name="Кружок"/>
          <p:cNvSpPr/>
          <p:nvPr/>
        </p:nvSpPr>
        <p:spPr>
          <a:xfrm>
            <a:off x="11310839" y="1506959"/>
            <a:ext cx="311401" cy="311401"/>
          </a:xfrm>
          <a:prstGeom prst="ellipse">
            <a:avLst/>
          </a:prstGeom>
          <a:solidFill>
            <a:srgbClr val="FAF0A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9" name="Кружок"/>
          <p:cNvSpPr/>
          <p:nvPr/>
        </p:nvSpPr>
        <p:spPr>
          <a:xfrm>
            <a:off x="13982039" y="1112760"/>
            <a:ext cx="1150921" cy="1150920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0" name="Линия"/>
          <p:cNvSpPr/>
          <p:nvPr/>
        </p:nvSpPr>
        <p:spPr>
          <a:xfrm>
            <a:off x="11413439" y="1662839"/>
            <a:ext cx="2574361" cy="362"/>
          </a:xfrm>
          <a:prstGeom prst="lin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1" name="Кружок"/>
          <p:cNvSpPr/>
          <p:nvPr/>
        </p:nvSpPr>
        <p:spPr>
          <a:xfrm>
            <a:off x="12442320" y="3605040"/>
            <a:ext cx="311401" cy="311401"/>
          </a:xfrm>
          <a:prstGeom prst="ellipse">
            <a:avLst/>
          </a:prstGeom>
          <a:solidFill>
            <a:srgbClr val="FAF0A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2" name="Кружок"/>
          <p:cNvSpPr/>
          <p:nvPr/>
        </p:nvSpPr>
        <p:spPr>
          <a:xfrm>
            <a:off x="13982039" y="3210480"/>
            <a:ext cx="1150921" cy="1150920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3" name="Линия"/>
          <p:cNvSpPr/>
          <p:nvPr/>
        </p:nvSpPr>
        <p:spPr>
          <a:xfrm>
            <a:off x="12570120" y="3760919"/>
            <a:ext cx="1411921" cy="361"/>
          </a:xfrm>
          <a:prstGeom prst="lin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4" name="Кружок"/>
          <p:cNvSpPr/>
          <p:nvPr/>
        </p:nvSpPr>
        <p:spPr>
          <a:xfrm>
            <a:off x="12945240" y="5727960"/>
            <a:ext cx="311401" cy="311401"/>
          </a:xfrm>
          <a:prstGeom prst="ellipse">
            <a:avLst/>
          </a:prstGeom>
          <a:solidFill>
            <a:srgbClr val="FAF0A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5" name="Кружок"/>
          <p:cNvSpPr/>
          <p:nvPr/>
        </p:nvSpPr>
        <p:spPr>
          <a:xfrm>
            <a:off x="13982039" y="5333760"/>
            <a:ext cx="1150921" cy="1150920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6" name="Линия"/>
          <p:cNvSpPr/>
          <p:nvPr/>
        </p:nvSpPr>
        <p:spPr>
          <a:xfrm>
            <a:off x="13047839" y="5883839"/>
            <a:ext cx="947521" cy="361"/>
          </a:xfrm>
          <a:prstGeom prst="lin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7" name="Кружок"/>
          <p:cNvSpPr/>
          <p:nvPr/>
        </p:nvSpPr>
        <p:spPr>
          <a:xfrm>
            <a:off x="12894480" y="7901999"/>
            <a:ext cx="311401" cy="311401"/>
          </a:xfrm>
          <a:prstGeom prst="ellipse">
            <a:avLst/>
          </a:prstGeom>
          <a:solidFill>
            <a:srgbClr val="FAF0A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8" name="Кружок"/>
          <p:cNvSpPr/>
          <p:nvPr/>
        </p:nvSpPr>
        <p:spPr>
          <a:xfrm>
            <a:off x="13982039" y="7507799"/>
            <a:ext cx="1150921" cy="1150921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9" name="Линия"/>
          <p:cNvSpPr/>
          <p:nvPr/>
        </p:nvSpPr>
        <p:spPr>
          <a:xfrm>
            <a:off x="13022279" y="8057880"/>
            <a:ext cx="947881" cy="361"/>
          </a:xfrm>
          <a:prstGeom prst="lin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0" name="Кружок"/>
          <p:cNvSpPr/>
          <p:nvPr/>
        </p:nvSpPr>
        <p:spPr>
          <a:xfrm>
            <a:off x="12289680" y="10012319"/>
            <a:ext cx="311401" cy="311401"/>
          </a:xfrm>
          <a:prstGeom prst="ellipse">
            <a:avLst/>
          </a:prstGeom>
          <a:solidFill>
            <a:srgbClr val="FAF0A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1" name="Кружок"/>
          <p:cNvSpPr/>
          <p:nvPr/>
        </p:nvSpPr>
        <p:spPr>
          <a:xfrm>
            <a:off x="13982039" y="9618119"/>
            <a:ext cx="1150921" cy="1150921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2" name="Линия"/>
          <p:cNvSpPr/>
          <p:nvPr/>
        </p:nvSpPr>
        <p:spPr>
          <a:xfrm>
            <a:off x="12354120" y="10168200"/>
            <a:ext cx="1607401" cy="360"/>
          </a:xfrm>
          <a:prstGeom prst="lin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3" name="Кружок"/>
          <p:cNvSpPr/>
          <p:nvPr/>
        </p:nvSpPr>
        <p:spPr>
          <a:xfrm>
            <a:off x="11073959" y="12092760"/>
            <a:ext cx="311401" cy="311401"/>
          </a:xfrm>
          <a:prstGeom prst="ellipse">
            <a:avLst/>
          </a:prstGeom>
          <a:solidFill>
            <a:srgbClr val="FAF0A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4" name="Кружок"/>
          <p:cNvSpPr/>
          <p:nvPr/>
        </p:nvSpPr>
        <p:spPr>
          <a:xfrm>
            <a:off x="13982039" y="11698560"/>
            <a:ext cx="1150921" cy="1150921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5" name="Линия"/>
          <p:cNvSpPr/>
          <p:nvPr/>
        </p:nvSpPr>
        <p:spPr>
          <a:xfrm>
            <a:off x="11150999" y="12248639"/>
            <a:ext cx="2843282" cy="362"/>
          </a:xfrm>
          <a:prstGeom prst="lin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06" name="image35.png" descr="image3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8680" y="7581600"/>
            <a:ext cx="916921" cy="1003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image36.png" descr="image3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65200" y="1124280"/>
            <a:ext cx="984241" cy="1076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image37.png" descr="image3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77799" y="3247559"/>
            <a:ext cx="984241" cy="1076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image32.png" descr="image3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8360" y="11806200"/>
            <a:ext cx="637561" cy="884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image38.png" descr="image3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53039" y="5466960"/>
            <a:ext cx="808201" cy="884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image39.png" descr="image3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78159" y="9677520"/>
            <a:ext cx="956881" cy="104688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extBox 45"/>
          <p:cNvSpPr txBox="1"/>
          <p:nvPr/>
        </p:nvSpPr>
        <p:spPr>
          <a:xfrm>
            <a:off x="4762589" y="10484677"/>
            <a:ext cx="30553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4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1972</Words>
  <Application>Microsoft Macintosh PowerPoint</Application>
  <PresentationFormat>Произвольный</PresentationFormat>
  <Paragraphs>136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Helvetica Neue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Ekaterina.Zhuravel</dc:creator>
  <cp:lastModifiedBy>Microsoft Office User</cp:lastModifiedBy>
  <cp:revision>35</cp:revision>
  <dcterms:modified xsi:type="dcterms:W3CDTF">2023-02-20T10:14:14Z</dcterms:modified>
</cp:coreProperties>
</file>